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63" r:id="rId3"/>
    <p:sldId id="268" r:id="rId4"/>
    <p:sldId id="257" r:id="rId5"/>
    <p:sldId id="272" r:id="rId6"/>
    <p:sldId id="259" r:id="rId7"/>
    <p:sldId id="276" r:id="rId8"/>
    <p:sldId id="274" r:id="rId9"/>
    <p:sldId id="273" r:id="rId10"/>
    <p:sldId id="269" r:id="rId11"/>
    <p:sldId id="270" r:id="rId12"/>
    <p:sldId id="271" r:id="rId13"/>
    <p:sldId id="260" r:id="rId14"/>
    <p:sldId id="262" r:id="rId15"/>
    <p:sldId id="261" r:id="rId16"/>
    <p:sldId id="279" r:id="rId17"/>
    <p:sldId id="278" r:id="rId18"/>
    <p:sldId id="280" r:id="rId19"/>
    <p:sldId id="275" r:id="rId20"/>
    <p:sldId id="281" r:id="rId21"/>
    <p:sldId id="282" r:id="rId22"/>
    <p:sldId id="284"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B4050A"/>
    <a:srgbClr val="026247"/>
    <a:srgbClr val="C2B629"/>
    <a:srgbClr val="0360BB"/>
    <a:srgbClr val="3B9502"/>
    <a:srgbClr val="FFFFFF"/>
    <a:srgbClr val="000000"/>
    <a:srgbClr val="DA0E32"/>
    <a:srgbClr val="E81B4F"/>
    <a:srgbClr val="BFBA2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0" autoAdjust="0"/>
    <p:restoredTop sz="90352" autoAdjust="0"/>
  </p:normalViewPr>
  <p:slideViewPr>
    <p:cSldViewPr snapToGrid="0" snapToObjects="1">
      <p:cViewPr varScale="1">
        <p:scale>
          <a:sx n="188" d="100"/>
          <a:sy n="188" d="100"/>
        </p:scale>
        <p:origin x="666" y="1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348D1F-5CC4-E644-BF9B-A0EDA21DB593}" type="datetimeFigureOut">
              <a:rPr lang="en-US" smtClean="0"/>
              <a:t>6/28/2021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F69772-C718-C641-9550-F41AA4417B2B}" type="slidenum">
              <a:rPr lang="en-US" smtClean="0"/>
              <a:t>‹#›</a:t>
            </a:fld>
            <a:endParaRPr lang="en-US"/>
          </a:p>
        </p:txBody>
      </p:sp>
    </p:spTree>
    <p:extLst>
      <p:ext uri="{BB962C8B-B14F-4D97-AF65-F5344CB8AC3E}">
        <p14:creationId xmlns:p14="http://schemas.microsoft.com/office/powerpoint/2010/main" val="1338074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6A845-1735-C247-B96B-3EA9B6A17BF0}" type="datetimeFigureOut">
              <a:rPr lang="en-US" smtClean="0"/>
              <a:t>6/28/2021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C051D-CC68-ED4C-A3DA-AF0D97AE1D3B}" type="slidenum">
              <a:rPr lang="en-US" smtClean="0"/>
              <a:t>‹#›</a:t>
            </a:fld>
            <a:endParaRPr lang="en-US"/>
          </a:p>
        </p:txBody>
      </p:sp>
    </p:spTree>
    <p:extLst>
      <p:ext uri="{BB962C8B-B14F-4D97-AF65-F5344CB8AC3E}">
        <p14:creationId xmlns:p14="http://schemas.microsoft.com/office/powerpoint/2010/main" val="1863216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should consist of only the relevant information for the study</a:t>
            </a:r>
          </a:p>
        </p:txBody>
      </p:sp>
      <p:sp>
        <p:nvSpPr>
          <p:cNvPr id="4" name="Slide Number Placeholder 3"/>
          <p:cNvSpPr>
            <a:spLocks noGrp="1"/>
          </p:cNvSpPr>
          <p:nvPr>
            <p:ph type="sldNum" sz="quarter" idx="5"/>
          </p:nvPr>
        </p:nvSpPr>
        <p:spPr/>
        <p:txBody>
          <a:bodyPr/>
          <a:lstStyle/>
          <a:p>
            <a:fld id="{F7AC051D-CC68-ED4C-A3DA-AF0D97AE1D3B}" type="slidenum">
              <a:rPr lang="en-US" smtClean="0"/>
              <a:t>1</a:t>
            </a:fld>
            <a:endParaRPr lang="en-US"/>
          </a:p>
        </p:txBody>
      </p:sp>
    </p:spTree>
    <p:extLst>
      <p:ext uri="{BB962C8B-B14F-4D97-AF65-F5344CB8AC3E}">
        <p14:creationId xmlns:p14="http://schemas.microsoft.com/office/powerpoint/2010/main" val="1217709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11</a:t>
            </a:fld>
            <a:endParaRPr lang="en-US"/>
          </a:p>
        </p:txBody>
      </p:sp>
    </p:spTree>
    <p:extLst>
      <p:ext uri="{BB962C8B-B14F-4D97-AF65-F5344CB8AC3E}">
        <p14:creationId xmlns:p14="http://schemas.microsoft.com/office/powerpoint/2010/main" val="560235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12</a:t>
            </a:fld>
            <a:endParaRPr lang="en-US"/>
          </a:p>
        </p:txBody>
      </p:sp>
    </p:spTree>
    <p:extLst>
      <p:ext uri="{BB962C8B-B14F-4D97-AF65-F5344CB8AC3E}">
        <p14:creationId xmlns:p14="http://schemas.microsoft.com/office/powerpoint/2010/main" val="318500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C051D-CC68-ED4C-A3DA-AF0D97AE1D3B}" type="slidenum">
              <a:rPr lang="en-US" smtClean="0"/>
              <a:t>13</a:t>
            </a:fld>
            <a:endParaRPr lang="en-US"/>
          </a:p>
        </p:txBody>
      </p:sp>
    </p:spTree>
    <p:extLst>
      <p:ext uri="{BB962C8B-B14F-4D97-AF65-F5344CB8AC3E}">
        <p14:creationId xmlns:p14="http://schemas.microsoft.com/office/powerpoint/2010/main" val="334146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slide lets your audience know that you are done.</a:t>
            </a:r>
          </a:p>
        </p:txBody>
      </p:sp>
      <p:sp>
        <p:nvSpPr>
          <p:cNvPr id="4" name="Slide Number Placeholder 3"/>
          <p:cNvSpPr>
            <a:spLocks noGrp="1"/>
          </p:cNvSpPr>
          <p:nvPr>
            <p:ph type="sldNum" sz="quarter" idx="5"/>
          </p:nvPr>
        </p:nvSpPr>
        <p:spPr/>
        <p:txBody>
          <a:bodyPr/>
          <a:lstStyle/>
          <a:p>
            <a:fld id="{F7AC051D-CC68-ED4C-A3DA-AF0D97AE1D3B}" type="slidenum">
              <a:rPr lang="en-US" smtClean="0"/>
              <a:t>14</a:t>
            </a:fld>
            <a:endParaRPr lang="en-US"/>
          </a:p>
        </p:txBody>
      </p:sp>
    </p:spTree>
    <p:extLst>
      <p:ext uri="{BB962C8B-B14F-4D97-AF65-F5344CB8AC3E}">
        <p14:creationId xmlns:p14="http://schemas.microsoft.com/office/powerpoint/2010/main" val="2283063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should consist of only the relevant information for the study</a:t>
            </a:r>
          </a:p>
        </p:txBody>
      </p:sp>
      <p:sp>
        <p:nvSpPr>
          <p:cNvPr id="4" name="Slide Number Placeholder 3"/>
          <p:cNvSpPr>
            <a:spLocks noGrp="1"/>
          </p:cNvSpPr>
          <p:nvPr>
            <p:ph type="sldNum" sz="quarter" idx="5"/>
          </p:nvPr>
        </p:nvSpPr>
        <p:spPr/>
        <p:txBody>
          <a:bodyPr/>
          <a:lstStyle/>
          <a:p>
            <a:fld id="{F7AC051D-CC68-ED4C-A3DA-AF0D97AE1D3B}" type="slidenum">
              <a:rPr lang="en-US" smtClean="0"/>
              <a:t>16</a:t>
            </a:fld>
            <a:endParaRPr lang="en-US"/>
          </a:p>
        </p:txBody>
      </p:sp>
    </p:spTree>
    <p:extLst>
      <p:ext uri="{BB962C8B-B14F-4D97-AF65-F5344CB8AC3E}">
        <p14:creationId xmlns:p14="http://schemas.microsoft.com/office/powerpoint/2010/main" val="101031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17</a:t>
            </a:fld>
            <a:endParaRPr lang="en-US"/>
          </a:p>
        </p:txBody>
      </p:sp>
    </p:spTree>
    <p:extLst>
      <p:ext uri="{BB962C8B-B14F-4D97-AF65-F5344CB8AC3E}">
        <p14:creationId xmlns:p14="http://schemas.microsoft.com/office/powerpoint/2010/main" val="3791067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18</a:t>
            </a:fld>
            <a:endParaRPr lang="en-US"/>
          </a:p>
        </p:txBody>
      </p:sp>
    </p:spTree>
    <p:extLst>
      <p:ext uri="{BB962C8B-B14F-4D97-AF65-F5344CB8AC3E}">
        <p14:creationId xmlns:p14="http://schemas.microsoft.com/office/powerpoint/2010/main" val="4146708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19</a:t>
            </a:fld>
            <a:endParaRPr lang="en-US"/>
          </a:p>
        </p:txBody>
      </p:sp>
    </p:spTree>
    <p:extLst>
      <p:ext uri="{BB962C8B-B14F-4D97-AF65-F5344CB8AC3E}">
        <p14:creationId xmlns:p14="http://schemas.microsoft.com/office/powerpoint/2010/main" val="953109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20</a:t>
            </a:fld>
            <a:endParaRPr lang="en-US"/>
          </a:p>
        </p:txBody>
      </p:sp>
    </p:spTree>
    <p:extLst>
      <p:ext uri="{BB962C8B-B14F-4D97-AF65-F5344CB8AC3E}">
        <p14:creationId xmlns:p14="http://schemas.microsoft.com/office/powerpoint/2010/main" val="3983677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21</a:t>
            </a:fld>
            <a:endParaRPr lang="en-US"/>
          </a:p>
        </p:txBody>
      </p:sp>
    </p:spTree>
    <p:extLst>
      <p:ext uri="{BB962C8B-B14F-4D97-AF65-F5344CB8AC3E}">
        <p14:creationId xmlns:p14="http://schemas.microsoft.com/office/powerpoint/2010/main" val="172354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Your introduction slide(s) should:</a:t>
            </a:r>
          </a:p>
          <a:p>
            <a:pPr marL="628650" lvl="1" indent="-171450">
              <a:buFont typeface="Arial" panose="020B0604020202020204" pitchFamily="34" charset="0"/>
              <a:buChar char="•"/>
            </a:pPr>
            <a:r>
              <a:rPr lang="en-US" dirty="0"/>
              <a:t>Set up your presentation with a research question, hypothesis, or general purpose statement</a:t>
            </a:r>
          </a:p>
          <a:p>
            <a:pPr marL="628650" lvl="1" indent="-171450">
              <a:buFont typeface="Arial" panose="020B0604020202020204" pitchFamily="34" charset="0"/>
              <a:buChar char="•"/>
            </a:pPr>
            <a:r>
              <a:rPr lang="en-US" dirty="0"/>
              <a:t>Include all background information relevant for your audience to understand the underlying issue.</a:t>
            </a:r>
          </a:p>
          <a:p>
            <a:pPr marL="628650" lvl="1" indent="-171450">
              <a:buFont typeface="Arial" panose="020B0604020202020204" pitchFamily="34" charset="0"/>
              <a:buChar char="•"/>
            </a:pPr>
            <a:r>
              <a:rPr lang="en-US" dirty="0"/>
              <a:t>Make sure that you define terms and keep the “level” of your audience in mind. You may be presenting to specialists in your area or the lay public. Your presentation should reflect that.</a:t>
            </a:r>
          </a:p>
          <a:p>
            <a:pPr marL="628650" lvl="1" indent="-171450">
              <a:buFont typeface="Arial" panose="020B0604020202020204" pitchFamily="34" charset="0"/>
              <a:buChar char="•"/>
            </a:pPr>
            <a:r>
              <a:rPr lang="en-US" dirty="0"/>
              <a:t>You may need more than one of these slides.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7AC051D-CC68-ED4C-A3DA-AF0D97AE1D3B}" type="slidenum">
              <a:rPr lang="en-US" smtClean="0"/>
              <a:t>2</a:t>
            </a:fld>
            <a:endParaRPr lang="en-US"/>
          </a:p>
        </p:txBody>
      </p:sp>
    </p:spTree>
    <p:extLst>
      <p:ext uri="{BB962C8B-B14F-4D97-AF65-F5344CB8AC3E}">
        <p14:creationId xmlns:p14="http://schemas.microsoft.com/office/powerpoint/2010/main" val="2768026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22</a:t>
            </a:fld>
            <a:endParaRPr lang="en-US"/>
          </a:p>
        </p:txBody>
      </p:sp>
    </p:spTree>
    <p:extLst>
      <p:ext uri="{BB962C8B-B14F-4D97-AF65-F5344CB8AC3E}">
        <p14:creationId xmlns:p14="http://schemas.microsoft.com/office/powerpoint/2010/main" val="4257305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Your introduction slide(s) should:</a:t>
            </a:r>
          </a:p>
          <a:p>
            <a:pPr marL="628650" lvl="1" indent="-171450">
              <a:buFont typeface="Arial" panose="020B0604020202020204" pitchFamily="34" charset="0"/>
              <a:buChar char="•"/>
            </a:pPr>
            <a:r>
              <a:rPr lang="en-US" dirty="0"/>
              <a:t>Set up your presentation with a research question, hypothesis, or general purpose statement</a:t>
            </a:r>
          </a:p>
          <a:p>
            <a:pPr marL="628650" lvl="1" indent="-171450">
              <a:buFont typeface="Arial" panose="020B0604020202020204" pitchFamily="34" charset="0"/>
              <a:buChar char="•"/>
            </a:pPr>
            <a:r>
              <a:rPr lang="en-US" dirty="0"/>
              <a:t>Include all background information relevant for your audience to understand the underlying issue.</a:t>
            </a:r>
          </a:p>
          <a:p>
            <a:pPr marL="628650" lvl="1" indent="-171450">
              <a:buFont typeface="Arial" panose="020B0604020202020204" pitchFamily="34" charset="0"/>
              <a:buChar char="•"/>
            </a:pPr>
            <a:r>
              <a:rPr lang="en-US" dirty="0"/>
              <a:t>Make sure that you define terms and keep the “level” of your audience in mind. You may be presenting to specialists in your area or the lay public. Your presentation should reflect that.</a:t>
            </a:r>
          </a:p>
          <a:p>
            <a:pPr marL="628650" lvl="1" indent="-171450">
              <a:buFont typeface="Arial" panose="020B0604020202020204" pitchFamily="34" charset="0"/>
              <a:buChar char="•"/>
            </a:pPr>
            <a:r>
              <a:rPr lang="en-US" dirty="0"/>
              <a:t>You may need more than one of these slides.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7AC051D-CC68-ED4C-A3DA-AF0D97AE1D3B}" type="slidenum">
              <a:rPr lang="en-US" smtClean="0"/>
              <a:t>4</a:t>
            </a:fld>
            <a:endParaRPr lang="en-US"/>
          </a:p>
        </p:txBody>
      </p:sp>
    </p:spTree>
    <p:extLst>
      <p:ext uri="{BB962C8B-B14F-4D97-AF65-F5344CB8AC3E}">
        <p14:creationId xmlns:p14="http://schemas.microsoft.com/office/powerpoint/2010/main" val="2918792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research slide should give your audience a clear idea of your process</a:t>
            </a:r>
          </a:p>
          <a:p>
            <a:pPr marL="171450" indent="-171450">
              <a:buFontTx/>
              <a:buChar char="-"/>
            </a:pPr>
            <a:r>
              <a:rPr lang="en-US" dirty="0"/>
              <a:t>How did you conduct your study?</a:t>
            </a:r>
          </a:p>
          <a:p>
            <a:pPr marL="171450" indent="-171450">
              <a:buFontTx/>
              <a:buChar char="-"/>
            </a:pPr>
            <a:r>
              <a:rPr lang="en-US" dirty="0"/>
              <a:t>Again, figures are useful here.</a:t>
            </a:r>
          </a:p>
          <a:p>
            <a:pPr marL="171450" indent="-171450">
              <a:buFontTx/>
              <a:buChar char="-"/>
            </a:pPr>
            <a:r>
              <a:rPr lang="en-US" dirty="0"/>
              <a:t>What data sources did you use?</a:t>
            </a:r>
          </a:p>
          <a:p>
            <a:pPr marL="171450" indent="-171450">
              <a:buFontTx/>
              <a:buChar char="-"/>
            </a:pPr>
            <a:r>
              <a:rPr lang="en-US" dirty="0"/>
              <a:t>Were there any issues that you had to address in the data sources?</a:t>
            </a:r>
          </a:p>
          <a:p>
            <a:pPr marL="0" indent="0">
              <a:buFontTx/>
              <a:buNone/>
            </a:pPr>
            <a:endParaRPr lang="en-US" dirty="0"/>
          </a:p>
        </p:txBody>
      </p:sp>
      <p:sp>
        <p:nvSpPr>
          <p:cNvPr id="4" name="Slide Number Placeholder 3"/>
          <p:cNvSpPr>
            <a:spLocks noGrp="1"/>
          </p:cNvSpPr>
          <p:nvPr>
            <p:ph type="sldNum" sz="quarter" idx="5"/>
          </p:nvPr>
        </p:nvSpPr>
        <p:spPr/>
        <p:txBody>
          <a:bodyPr/>
          <a:lstStyle/>
          <a:p>
            <a:fld id="{F7AC051D-CC68-ED4C-A3DA-AF0D97AE1D3B}" type="slidenum">
              <a:rPr lang="en-US" smtClean="0"/>
              <a:t>5</a:t>
            </a:fld>
            <a:endParaRPr lang="en-US"/>
          </a:p>
        </p:txBody>
      </p:sp>
    </p:spTree>
    <p:extLst>
      <p:ext uri="{BB962C8B-B14F-4D97-AF65-F5344CB8AC3E}">
        <p14:creationId xmlns:p14="http://schemas.microsoft.com/office/powerpoint/2010/main" val="2687935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6</a:t>
            </a:fld>
            <a:endParaRPr lang="en-US"/>
          </a:p>
        </p:txBody>
      </p:sp>
    </p:spTree>
    <p:extLst>
      <p:ext uri="{BB962C8B-B14F-4D97-AF65-F5344CB8AC3E}">
        <p14:creationId xmlns:p14="http://schemas.microsoft.com/office/powerpoint/2010/main" val="423931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7</a:t>
            </a:fld>
            <a:endParaRPr lang="en-US"/>
          </a:p>
        </p:txBody>
      </p:sp>
    </p:spTree>
    <p:extLst>
      <p:ext uri="{BB962C8B-B14F-4D97-AF65-F5344CB8AC3E}">
        <p14:creationId xmlns:p14="http://schemas.microsoft.com/office/powerpoint/2010/main" val="214133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8</a:t>
            </a:fld>
            <a:endParaRPr lang="en-US"/>
          </a:p>
        </p:txBody>
      </p:sp>
    </p:spTree>
    <p:extLst>
      <p:ext uri="{BB962C8B-B14F-4D97-AF65-F5344CB8AC3E}">
        <p14:creationId xmlns:p14="http://schemas.microsoft.com/office/powerpoint/2010/main" val="1666253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9</a:t>
            </a:fld>
            <a:endParaRPr lang="en-US"/>
          </a:p>
        </p:txBody>
      </p:sp>
    </p:spTree>
    <p:extLst>
      <p:ext uri="{BB962C8B-B14F-4D97-AF65-F5344CB8AC3E}">
        <p14:creationId xmlns:p14="http://schemas.microsoft.com/office/powerpoint/2010/main" val="285062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should include the outcomes of your project.</a:t>
            </a:r>
          </a:p>
          <a:p>
            <a:r>
              <a:rPr lang="en-US" dirty="0"/>
              <a:t>	For some this will statistical analyses or trendlines</a:t>
            </a:r>
          </a:p>
          <a:p>
            <a:r>
              <a:rPr lang="en-US" dirty="0"/>
              <a:t>	For others it may be a creative product or a working computer program.</a:t>
            </a:r>
          </a:p>
          <a:p>
            <a:r>
              <a:rPr lang="en-US" dirty="0"/>
              <a:t>	Display results in a way that makes sense to the reader (tables, graphs, charts are great)</a:t>
            </a:r>
          </a:p>
          <a:p>
            <a:r>
              <a:rPr lang="en-US" dirty="0"/>
              <a:t>	Make sure charts are in the appropriate format.</a:t>
            </a:r>
          </a:p>
          <a:p>
            <a:r>
              <a:rPr lang="en-US" dirty="0"/>
              <a:t>If you are an exhibition or you do not have any results (in this case you can skip this slide or show what ever portion of results you have thus far)</a:t>
            </a:r>
          </a:p>
        </p:txBody>
      </p:sp>
      <p:sp>
        <p:nvSpPr>
          <p:cNvPr id="4" name="Slide Number Placeholder 3"/>
          <p:cNvSpPr>
            <a:spLocks noGrp="1"/>
          </p:cNvSpPr>
          <p:nvPr>
            <p:ph type="sldNum" sz="quarter" idx="5"/>
          </p:nvPr>
        </p:nvSpPr>
        <p:spPr/>
        <p:txBody>
          <a:bodyPr/>
          <a:lstStyle/>
          <a:p>
            <a:fld id="{F7AC051D-CC68-ED4C-A3DA-AF0D97AE1D3B}" type="slidenum">
              <a:rPr lang="en-US" smtClean="0"/>
              <a:t>10</a:t>
            </a:fld>
            <a:endParaRPr lang="en-US"/>
          </a:p>
        </p:txBody>
      </p:sp>
    </p:spTree>
    <p:extLst>
      <p:ext uri="{BB962C8B-B14F-4D97-AF65-F5344CB8AC3E}">
        <p14:creationId xmlns:p14="http://schemas.microsoft.com/office/powerpoint/2010/main" val="1320403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i="0">
                <a:solidFill>
                  <a:srgbClr val="000000"/>
                </a:solidFill>
                <a:latin typeface="Times New Roman"/>
                <a:cs typeface="Times New Roman"/>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rgbClr val="782F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FBFF53-7C97-8C49-AB42-96FD965FEBF4}"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A34B5-7C80-464F-9A62-3711C8F85D9D}" type="slidenum">
              <a:rPr lang="en-US" smtClean="0"/>
              <a:t>‹#›</a:t>
            </a:fld>
            <a:endParaRPr lang="en-US"/>
          </a:p>
        </p:txBody>
      </p:sp>
    </p:spTree>
    <p:extLst>
      <p:ext uri="{BB962C8B-B14F-4D97-AF65-F5344CB8AC3E}">
        <p14:creationId xmlns:p14="http://schemas.microsoft.com/office/powerpoint/2010/main" val="1355372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73672"/>
            <a:ext cx="8229600" cy="729154"/>
          </a:xfrm>
        </p:spPr>
        <p:txBody>
          <a:bodyPr/>
          <a:lstStyle>
            <a:lvl1pPr>
              <a:defRPr b="0" i="0">
                <a:latin typeface="Times New Roman"/>
                <a:cs typeface="Times New Roman"/>
              </a:defRPr>
            </a:lvl1pPr>
          </a:lstStyle>
          <a:p>
            <a:r>
              <a:rPr lang="en-US"/>
              <a:t>Click to edit Master title style</a:t>
            </a:r>
            <a:endParaRPr lang="en-US" dirty="0"/>
          </a:p>
        </p:txBody>
      </p:sp>
      <p:sp>
        <p:nvSpPr>
          <p:cNvPr id="3" name="Content Placeholder 2"/>
          <p:cNvSpPr>
            <a:spLocks noGrp="1"/>
          </p:cNvSpPr>
          <p:nvPr>
            <p:ph idx="1"/>
          </p:nvPr>
        </p:nvSpPr>
        <p:spPr>
          <a:xfrm>
            <a:off x="457200" y="1760481"/>
            <a:ext cx="8229600" cy="2775019"/>
          </a:xfrm>
        </p:spPr>
        <p:txBody>
          <a:bodyPr/>
          <a:lstStyle>
            <a:lvl1pPr>
              <a:defRPr b="0" i="0">
                <a:latin typeface="Arial"/>
                <a:cs typeface="Arial"/>
              </a:defRPr>
            </a:lvl1pPr>
            <a:lvl2pPr>
              <a:defRPr b="0" i="0">
                <a:latin typeface="Arial"/>
                <a:cs typeface="Arial"/>
              </a:defRPr>
            </a:lvl2pPr>
            <a:lvl3pPr>
              <a:defRPr b="0" i="0">
                <a:latin typeface="Arial"/>
                <a:cs typeface="Arial"/>
              </a:defRPr>
            </a:lvl3pPr>
            <a:lvl4pPr>
              <a:defRPr b="0" i="0">
                <a:latin typeface="Arial"/>
                <a:cs typeface="Arial"/>
              </a:defRPr>
            </a:lvl4pPr>
            <a:lvl5pPr>
              <a:defRPr b="0" i="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BFF53-7C97-8C49-AB42-96FD965FEBF4}"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A34B5-7C80-464F-9A62-3711C8F85D9D}" type="slidenum">
              <a:rPr lang="en-US" smtClean="0"/>
              <a:t>‹#›</a:t>
            </a:fld>
            <a:endParaRPr lang="en-US"/>
          </a:p>
        </p:txBody>
      </p:sp>
    </p:spTree>
    <p:extLst>
      <p:ext uri="{BB962C8B-B14F-4D97-AF65-F5344CB8AC3E}">
        <p14:creationId xmlns:p14="http://schemas.microsoft.com/office/powerpoint/2010/main" val="108684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rgbClr val="782F3E"/>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BFF53-7C97-8C49-AB42-96FD965FEBF4}"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A34B5-7C80-464F-9A62-3711C8F85D9D}" type="slidenum">
              <a:rPr lang="en-US" smtClean="0"/>
              <a:t>‹#›</a:t>
            </a:fld>
            <a:endParaRPr lang="en-US"/>
          </a:p>
        </p:txBody>
      </p:sp>
    </p:spTree>
    <p:extLst>
      <p:ext uri="{BB962C8B-B14F-4D97-AF65-F5344CB8AC3E}">
        <p14:creationId xmlns:p14="http://schemas.microsoft.com/office/powerpoint/2010/main" val="337687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76010"/>
            <a:ext cx="8229600" cy="647987"/>
          </a:xfrm>
        </p:spPr>
        <p:txBody>
          <a:bodyPr/>
          <a:lstStyle>
            <a:lvl1pPr>
              <a:defRPr b="1" i="0">
                <a:latin typeface="Times New Roman"/>
                <a:cs typeface="Times New Roman"/>
              </a:defRPr>
            </a:lvl1pPr>
          </a:lstStyle>
          <a:p>
            <a:r>
              <a:rPr lang="en-US"/>
              <a:t>Click to edit Master title style</a:t>
            </a:r>
            <a:endParaRPr lang="en-US" dirty="0"/>
          </a:p>
        </p:txBody>
      </p:sp>
      <p:sp>
        <p:nvSpPr>
          <p:cNvPr id="3" name="Content Placeholder 2"/>
          <p:cNvSpPr>
            <a:spLocks noGrp="1"/>
          </p:cNvSpPr>
          <p:nvPr>
            <p:ph sz="half" idx="1"/>
          </p:nvPr>
        </p:nvSpPr>
        <p:spPr>
          <a:xfrm>
            <a:off x="457200" y="1642238"/>
            <a:ext cx="4038600" cy="2956037"/>
          </a:xfrm>
        </p:spPr>
        <p:txBody>
          <a:bodyPr/>
          <a:lstStyle>
            <a:lvl1pPr>
              <a:defRPr sz="2800" b="0" i="0">
                <a:latin typeface="Arial"/>
                <a:cs typeface="Arial"/>
              </a:defRPr>
            </a:lvl1pPr>
            <a:lvl2pPr>
              <a:defRPr sz="2400" b="0" i="0">
                <a:latin typeface="Arial"/>
                <a:cs typeface="Arial"/>
              </a:defRPr>
            </a:lvl2pPr>
            <a:lvl3pPr>
              <a:defRPr sz="2000" b="0" i="0">
                <a:latin typeface="Arial"/>
                <a:cs typeface="Arial"/>
              </a:defRPr>
            </a:lvl3pPr>
            <a:lvl4pPr>
              <a:defRPr sz="1800" b="0" i="0">
                <a:latin typeface="Arial"/>
                <a:cs typeface="Arial"/>
              </a:defRPr>
            </a:lvl4pPr>
            <a:lvl5pPr>
              <a:defRPr sz="1800" b="0" i="0">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42238"/>
            <a:ext cx="4038600" cy="2956037"/>
          </a:xfrm>
        </p:spPr>
        <p:txBody>
          <a:bodyPr/>
          <a:lstStyle>
            <a:lvl1pPr>
              <a:defRPr sz="2800" b="0" i="0">
                <a:latin typeface="Arial"/>
                <a:cs typeface="Arial"/>
              </a:defRPr>
            </a:lvl1pPr>
            <a:lvl2pPr>
              <a:defRPr sz="2400" b="0" i="0">
                <a:latin typeface="Arial"/>
                <a:cs typeface="Arial"/>
              </a:defRPr>
            </a:lvl2pPr>
            <a:lvl3pPr>
              <a:defRPr sz="2000" b="0" i="0">
                <a:latin typeface="Arial"/>
                <a:cs typeface="Arial"/>
              </a:defRPr>
            </a:lvl3pPr>
            <a:lvl4pPr>
              <a:defRPr sz="1800" b="0" i="0">
                <a:latin typeface="Arial"/>
                <a:cs typeface="Arial"/>
              </a:defRPr>
            </a:lvl4pPr>
            <a:lvl5pPr>
              <a:defRPr sz="1800" b="0" i="0">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FBFF53-7C97-8C49-AB42-96FD965FEBF4}"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A34B5-7C80-464F-9A62-3711C8F85D9D}" type="slidenum">
              <a:rPr lang="en-US" smtClean="0"/>
              <a:t>‹#›</a:t>
            </a:fld>
            <a:endParaRPr lang="en-US"/>
          </a:p>
        </p:txBody>
      </p:sp>
    </p:spTree>
    <p:extLst>
      <p:ext uri="{BB962C8B-B14F-4D97-AF65-F5344CB8AC3E}">
        <p14:creationId xmlns:p14="http://schemas.microsoft.com/office/powerpoint/2010/main" val="304403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32789"/>
            <a:ext cx="4040188" cy="5998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55375"/>
            <a:ext cx="4040188" cy="2949470"/>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932789"/>
            <a:ext cx="4041775" cy="5998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55375"/>
            <a:ext cx="4041775" cy="2949470"/>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FBFF53-7C97-8C49-AB42-96FD965FEBF4}" type="datetimeFigureOut">
              <a:rPr lang="en-US" smtClean="0"/>
              <a:t>6/28/2021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DA34B5-7C80-464F-9A62-3711C8F85D9D}" type="slidenum">
              <a:rPr lang="en-US" smtClean="0"/>
              <a:t>‹#›</a:t>
            </a:fld>
            <a:endParaRPr lang="en-US"/>
          </a:p>
        </p:txBody>
      </p:sp>
    </p:spTree>
    <p:extLst>
      <p:ext uri="{BB962C8B-B14F-4D97-AF65-F5344CB8AC3E}">
        <p14:creationId xmlns:p14="http://schemas.microsoft.com/office/powerpoint/2010/main" val="12114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i="0">
                <a:solidFill>
                  <a:srgbClr val="000000"/>
                </a:solidFill>
                <a:latin typeface="Times New Roman"/>
                <a:cs typeface="Times New Roman"/>
              </a:defRPr>
            </a:lvl1pPr>
          </a:lstStyle>
          <a:p>
            <a:r>
              <a:rPr lang="en-US" dirty="0"/>
              <a:t>Subtitle Page</a:t>
            </a:r>
          </a:p>
        </p:txBody>
      </p:sp>
      <p:sp>
        <p:nvSpPr>
          <p:cNvPr id="3" name="Date Placeholder 2"/>
          <p:cNvSpPr>
            <a:spLocks noGrp="1"/>
          </p:cNvSpPr>
          <p:nvPr>
            <p:ph type="dt" sz="half" idx="10"/>
          </p:nvPr>
        </p:nvSpPr>
        <p:spPr/>
        <p:txBody>
          <a:bodyPr/>
          <a:lstStyle/>
          <a:p>
            <a:fld id="{2DFBFF53-7C97-8C49-AB42-96FD965FEBF4}" type="datetimeFigureOut">
              <a:rPr lang="en-US" smtClean="0"/>
              <a:t>6/28/2021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DA34B5-7C80-464F-9A62-3711C8F85D9D}" type="slidenum">
              <a:rPr lang="en-US" smtClean="0"/>
              <a:t>‹#›</a:t>
            </a:fld>
            <a:endParaRPr lang="en-US"/>
          </a:p>
        </p:txBody>
      </p:sp>
    </p:spTree>
    <p:extLst>
      <p:ext uri="{BB962C8B-B14F-4D97-AF65-F5344CB8AC3E}">
        <p14:creationId xmlns:p14="http://schemas.microsoft.com/office/powerpoint/2010/main" val="334175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BFF53-7C97-8C49-AB42-96FD965FEBF4}" type="datetimeFigureOut">
              <a:rPr lang="en-US" smtClean="0"/>
              <a:t>6/28/2021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DA34B5-7C80-464F-9A62-3711C8F85D9D}" type="slidenum">
              <a:rPr lang="en-US" smtClean="0"/>
              <a:t>‹#›</a:t>
            </a:fld>
            <a:endParaRPr lang="en-US"/>
          </a:p>
        </p:txBody>
      </p:sp>
    </p:spTree>
    <p:extLst>
      <p:ext uri="{BB962C8B-B14F-4D97-AF65-F5344CB8AC3E}">
        <p14:creationId xmlns:p14="http://schemas.microsoft.com/office/powerpoint/2010/main" val="265393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73674"/>
            <a:ext cx="3008313" cy="951513"/>
          </a:xfrm>
        </p:spPr>
        <p:txBody>
          <a:bodyPr anchor="b"/>
          <a:lstStyle>
            <a:lvl1pPr algn="l">
              <a:defRPr sz="2000" b="1">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3575050" y="873673"/>
            <a:ext cx="5111750" cy="4066190"/>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825187"/>
            <a:ext cx="3008313" cy="3114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FBFF53-7C97-8C49-AB42-96FD965FEBF4}"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A34B5-7C80-464F-9A62-3711C8F85D9D}" type="slidenum">
              <a:rPr lang="en-US" smtClean="0"/>
              <a:t>‹#›</a:t>
            </a:fld>
            <a:endParaRPr lang="en-US"/>
          </a:p>
        </p:txBody>
      </p:sp>
    </p:spTree>
    <p:extLst>
      <p:ext uri="{BB962C8B-B14F-4D97-AF65-F5344CB8AC3E}">
        <p14:creationId xmlns:p14="http://schemas.microsoft.com/office/powerpoint/2010/main" val="1812867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10134" y="3928241"/>
            <a:ext cx="7260896" cy="288050"/>
          </a:xfrm>
        </p:spPr>
        <p:txBody>
          <a:bodyPr anchor="b"/>
          <a:lstStyle>
            <a:lvl1pPr algn="l">
              <a:defRPr sz="20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410134" y="348156"/>
            <a:ext cx="7260896" cy="34815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10134" y="4216292"/>
            <a:ext cx="7260896" cy="550971"/>
          </a:xfrm>
        </p:spPr>
        <p:txBody>
          <a:bodyPr/>
          <a:lstStyle>
            <a:lvl1pPr marL="0" indent="0">
              <a:buNone/>
              <a:defRPr sz="14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FBFF53-7C97-8C49-AB42-96FD965FEBF4}"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A34B5-7C80-464F-9A62-3711C8F85D9D}" type="slidenum">
              <a:rPr lang="en-US" smtClean="0"/>
              <a:t>‹#›</a:t>
            </a:fld>
            <a:endParaRPr lang="en-US"/>
          </a:p>
        </p:txBody>
      </p:sp>
    </p:spTree>
    <p:extLst>
      <p:ext uri="{BB962C8B-B14F-4D97-AF65-F5344CB8AC3E}">
        <p14:creationId xmlns:p14="http://schemas.microsoft.com/office/powerpoint/2010/main" val="96982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76008"/>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865581"/>
            <a:ext cx="8229600" cy="2732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DFBFF53-7C97-8C49-AB42-96FD965FEBF4}" type="datetimeFigureOut">
              <a:rPr lang="en-US" smtClean="0"/>
              <a:t>6/28/2021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2DA34B5-7C80-464F-9A62-3711C8F85D9D}" type="slidenum">
              <a:rPr lang="en-US" smtClean="0"/>
              <a:t>‹#›</a:t>
            </a:fld>
            <a:endParaRPr lang="en-US"/>
          </a:p>
        </p:txBody>
      </p:sp>
    </p:spTree>
    <p:extLst>
      <p:ext uri="{BB962C8B-B14F-4D97-AF65-F5344CB8AC3E}">
        <p14:creationId xmlns:p14="http://schemas.microsoft.com/office/powerpoint/2010/main" val="3268671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7287/peerj.preprints.671v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0.gif"/><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726" y="1812131"/>
            <a:ext cx="7619474" cy="1347279"/>
          </a:xfrm>
          <a:noFill/>
        </p:spPr>
        <p:txBody>
          <a:bodyPr>
            <a:noAutofit/>
          </a:bodyPr>
          <a:lstStyle/>
          <a:p>
            <a:r>
              <a:rPr lang="en-US" sz="2800" dirty="0">
                <a:latin typeface="Cambria" panose="02040503050406030204" pitchFamily="18" charset="0"/>
                <a:ea typeface="Cambria" panose="02040503050406030204" pitchFamily="18" charset="0"/>
              </a:rPr>
              <a:t>Efficiently Automating Self-Assembled Quantum-Dot Nanofilm Image Segmentation</a:t>
            </a:r>
          </a:p>
        </p:txBody>
      </p:sp>
      <p:sp>
        <p:nvSpPr>
          <p:cNvPr id="3" name="Subtitle 2"/>
          <p:cNvSpPr>
            <a:spLocks noGrp="1"/>
          </p:cNvSpPr>
          <p:nvPr>
            <p:ph type="subTitle" idx="1"/>
          </p:nvPr>
        </p:nvSpPr>
        <p:spPr>
          <a:xfrm>
            <a:off x="838726" y="3484923"/>
            <a:ext cx="7619474" cy="878972"/>
          </a:xfrm>
        </p:spPr>
        <p:txBody>
          <a:bodyPr>
            <a:normAutofit fontScale="77500" lnSpcReduction="20000"/>
          </a:bodyPr>
          <a:lstStyle/>
          <a:p>
            <a:r>
              <a:rPr lang="en-US" sz="1700" dirty="0">
                <a:latin typeface="Cambria" panose="02040503050406030204" pitchFamily="18" charset="0"/>
                <a:ea typeface="Cambria" panose="02040503050406030204" pitchFamily="18" charset="0"/>
              </a:rPr>
              <a:t>Wendy Slattery - Computer Science</a:t>
            </a:r>
          </a:p>
          <a:p>
            <a:r>
              <a:rPr lang="en-US" sz="1700" dirty="0">
                <a:latin typeface="Cambria" panose="02040503050406030204" pitchFamily="18" charset="0"/>
                <a:ea typeface="Cambria" panose="02040503050406030204" pitchFamily="18" charset="0"/>
              </a:rPr>
              <a:t>Advisor: Dr. Karen Works</a:t>
            </a:r>
          </a:p>
          <a:p>
            <a:r>
              <a:rPr lang="en-US" sz="1700" dirty="0">
                <a:latin typeface="Cambria" panose="02040503050406030204" pitchFamily="18" charset="0"/>
                <a:ea typeface="Cambria" panose="02040503050406030204" pitchFamily="18" charset="0"/>
              </a:rPr>
              <a:t>Florida State University</a:t>
            </a:r>
          </a:p>
          <a:p>
            <a:r>
              <a:rPr lang="en-US" sz="1600" dirty="0">
                <a:latin typeface="Cambria" panose="02040503050406030204" pitchFamily="18" charset="0"/>
                <a:ea typeface="Cambria" panose="02040503050406030204" pitchFamily="18" charset="0"/>
              </a:rPr>
              <a:t>April 14, 2021</a:t>
            </a:r>
          </a:p>
        </p:txBody>
      </p:sp>
    </p:spTree>
    <p:extLst>
      <p:ext uri="{BB962C8B-B14F-4D97-AF65-F5344CB8AC3E}">
        <p14:creationId xmlns:p14="http://schemas.microsoft.com/office/powerpoint/2010/main" val="196997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457200" y="807433"/>
            <a:ext cx="8229600" cy="647987"/>
          </a:xfrm>
        </p:spPr>
        <p:txBody>
          <a:bodyPr anchor="ctr">
            <a:normAutofit/>
          </a:bodyPr>
          <a:lstStyle/>
          <a:p>
            <a:pPr>
              <a:lnSpc>
                <a:spcPct val="90000"/>
              </a:lnSpc>
            </a:pPr>
            <a:r>
              <a:rPr lang="en-US" sz="2800" dirty="0">
                <a:latin typeface="Cambria" panose="02040503050406030204" pitchFamily="18" charset="0"/>
                <a:ea typeface="Cambria" panose="02040503050406030204" pitchFamily="18" charset="0"/>
              </a:rPr>
              <a:t>Initial Comparison</a:t>
            </a:r>
          </a:p>
        </p:txBody>
      </p:sp>
      <p:pic>
        <p:nvPicPr>
          <p:cNvPr id="4" name="Content Placeholder 3">
            <a:extLst>
              <a:ext uri="{FF2B5EF4-FFF2-40B4-BE49-F238E27FC236}">
                <a16:creationId xmlns:a16="http://schemas.microsoft.com/office/drawing/2014/main" id="{6B33631B-2E8D-4F55-B17C-82E2A81D5D2A}"/>
              </a:ext>
            </a:extLst>
          </p:cNvPr>
          <p:cNvPicPr>
            <a:picLocks noGrp="1" noChangeAspect="1"/>
          </p:cNvPicPr>
          <p:nvPr>
            <p:ph sz="half" idx="1"/>
          </p:nvPr>
        </p:nvPicPr>
        <p:blipFill rotWithShape="1">
          <a:blip r:embed="rId3"/>
          <a:srcRect l="16189" t="17760" r="16057" b="7372"/>
          <a:stretch/>
        </p:blipFill>
        <p:spPr>
          <a:xfrm>
            <a:off x="767942" y="1517183"/>
            <a:ext cx="3035751" cy="2635728"/>
          </a:xfrm>
        </p:spPr>
      </p:pic>
      <p:pic>
        <p:nvPicPr>
          <p:cNvPr id="5" name="Content Placeholder 3" descr="A close-up of a globe&#10;&#10;Description automatically generated with low confidence">
            <a:extLst>
              <a:ext uri="{FF2B5EF4-FFF2-40B4-BE49-F238E27FC236}">
                <a16:creationId xmlns:a16="http://schemas.microsoft.com/office/drawing/2014/main" id="{017E654C-F21D-476C-BEF8-AC8053986455}"/>
              </a:ext>
            </a:extLst>
          </p:cNvPr>
          <p:cNvPicPr>
            <a:picLocks noGrp="1" noChangeAspect="1"/>
          </p:cNvPicPr>
          <p:nvPr>
            <p:ph sz="half" idx="2"/>
          </p:nvPr>
        </p:nvPicPr>
        <p:blipFill>
          <a:blip r:embed="rId4"/>
          <a:stretch>
            <a:fillRect/>
          </a:stretch>
        </p:blipFill>
        <p:spPr>
          <a:xfrm>
            <a:off x="5645640" y="1455420"/>
            <a:ext cx="2489835" cy="2489835"/>
          </a:xfrm>
        </p:spPr>
      </p:pic>
      <p:sp>
        <p:nvSpPr>
          <p:cNvPr id="3" name="TextBox 2">
            <a:extLst>
              <a:ext uri="{FF2B5EF4-FFF2-40B4-BE49-F238E27FC236}">
                <a16:creationId xmlns:a16="http://schemas.microsoft.com/office/drawing/2014/main" id="{43F34431-DEB1-4BCD-80D5-762AC534A054}"/>
              </a:ext>
            </a:extLst>
          </p:cNvPr>
          <p:cNvSpPr txBox="1"/>
          <p:nvPr/>
        </p:nvSpPr>
        <p:spPr>
          <a:xfrm>
            <a:off x="704195" y="4059519"/>
            <a:ext cx="3307222" cy="738664"/>
          </a:xfrm>
          <a:prstGeom prst="rect">
            <a:avLst/>
          </a:prstGeom>
          <a:noFill/>
        </p:spPr>
        <p:txBody>
          <a:bodyPr wrap="square" rtlCol="0">
            <a:spAutoFit/>
          </a:bodyPr>
          <a:lstStyle/>
          <a:p>
            <a:pPr algn="ctr"/>
            <a:r>
              <a:rPr lang="en-US" sz="1400" dirty="0">
                <a:latin typeface="Cambria" panose="02040503050406030204" pitchFamily="18" charset="0"/>
                <a:ea typeface="Cambria" panose="02040503050406030204" pitchFamily="18" charset="0"/>
              </a:rPr>
              <a:t>Manual Pixelation</a:t>
            </a:r>
          </a:p>
          <a:p>
            <a:pPr algn="ctr"/>
            <a:r>
              <a:rPr lang="en-US" sz="1400" dirty="0">
                <a:solidFill>
                  <a:srgbClr val="856015"/>
                </a:solidFill>
                <a:latin typeface="Cambria" panose="02040503050406030204" pitchFamily="18" charset="0"/>
                <a:ea typeface="Cambria" panose="02040503050406030204" pitchFamily="18" charset="0"/>
              </a:rPr>
              <a:t>33,919 px area</a:t>
            </a:r>
          </a:p>
          <a:p>
            <a:pPr algn="ctr"/>
            <a:r>
              <a:rPr lang="en-US" sz="1400" dirty="0">
                <a:latin typeface="Cambria" panose="02040503050406030204" pitchFamily="18" charset="0"/>
                <a:ea typeface="Cambria" panose="02040503050406030204" pitchFamily="18" charset="0"/>
              </a:rPr>
              <a:t>Process Time: ~ 2 hours</a:t>
            </a:r>
          </a:p>
        </p:txBody>
      </p:sp>
      <p:sp>
        <p:nvSpPr>
          <p:cNvPr id="6" name="TextBox 5">
            <a:extLst>
              <a:ext uri="{FF2B5EF4-FFF2-40B4-BE49-F238E27FC236}">
                <a16:creationId xmlns:a16="http://schemas.microsoft.com/office/drawing/2014/main" id="{C6A014F4-F146-4E03-B8AF-CC4C4E4F4F7E}"/>
              </a:ext>
            </a:extLst>
          </p:cNvPr>
          <p:cNvSpPr txBox="1"/>
          <p:nvPr/>
        </p:nvSpPr>
        <p:spPr>
          <a:xfrm>
            <a:off x="5082184" y="4075049"/>
            <a:ext cx="3734156" cy="738664"/>
          </a:xfrm>
          <a:prstGeom prst="rect">
            <a:avLst/>
          </a:prstGeom>
          <a:noFill/>
        </p:spPr>
        <p:txBody>
          <a:bodyPr wrap="square" rtlCol="0">
            <a:spAutoFit/>
          </a:bodyPr>
          <a:lstStyle/>
          <a:p>
            <a:pPr algn="ctr"/>
            <a:r>
              <a:rPr lang="en-US" sz="1400" dirty="0">
                <a:latin typeface="Cambria" panose="02040503050406030204" pitchFamily="18" charset="0"/>
                <a:ea typeface="Cambria" panose="02040503050406030204" pitchFamily="18" charset="0"/>
              </a:rPr>
              <a:t>Multi-thresholding / Partitioning</a:t>
            </a:r>
          </a:p>
          <a:p>
            <a:pPr algn="ctr"/>
            <a:r>
              <a:rPr lang="en-US" sz="1400" dirty="0">
                <a:solidFill>
                  <a:srgbClr val="856015"/>
                </a:solidFill>
                <a:latin typeface="Cambria" panose="02040503050406030204" pitchFamily="18" charset="0"/>
                <a:ea typeface="Cambria" panose="02040503050406030204" pitchFamily="18" charset="0"/>
              </a:rPr>
              <a:t>35,681 px area (+5%)</a:t>
            </a:r>
          </a:p>
          <a:p>
            <a:pPr algn="ctr"/>
            <a:r>
              <a:rPr lang="en-US" sz="1400" dirty="0">
                <a:latin typeface="Cambria" panose="02040503050406030204" pitchFamily="18" charset="0"/>
                <a:ea typeface="Cambria" panose="02040503050406030204" pitchFamily="18" charset="0"/>
              </a:rPr>
              <a:t>Process Time: ~ 2.75 hours (if 7 classes)</a:t>
            </a:r>
          </a:p>
        </p:txBody>
      </p:sp>
      <p:sp>
        <p:nvSpPr>
          <p:cNvPr id="7" name="TextBox 6">
            <a:extLst>
              <a:ext uri="{FF2B5EF4-FFF2-40B4-BE49-F238E27FC236}">
                <a16:creationId xmlns:a16="http://schemas.microsoft.com/office/drawing/2014/main" id="{B0D97A88-A6C3-46C5-B987-5138463AA414}"/>
              </a:ext>
            </a:extLst>
          </p:cNvPr>
          <p:cNvSpPr txBox="1"/>
          <p:nvPr/>
        </p:nvSpPr>
        <p:spPr>
          <a:xfrm>
            <a:off x="3867440" y="2248584"/>
            <a:ext cx="1536613" cy="646331"/>
          </a:xfrm>
          <a:prstGeom prst="rect">
            <a:avLst/>
          </a:prstGeom>
          <a:noFill/>
        </p:spPr>
        <p:txBody>
          <a:bodyPr wrap="square" rtlCol="0">
            <a:spAutoFit/>
          </a:bodyPr>
          <a:lstStyle/>
          <a:p>
            <a:pPr marL="171450" indent="-171450">
              <a:buFont typeface="Wingdings" panose="05000000000000000000" pitchFamily="2" charset="2"/>
              <a:buChar char="ü"/>
            </a:pPr>
            <a:r>
              <a:rPr lang="en-US" dirty="0"/>
              <a:t>Automation</a:t>
            </a:r>
          </a:p>
          <a:p>
            <a:pPr marL="171450" indent="-171450">
              <a:buFont typeface="Wingdings" panose="05000000000000000000" pitchFamily="2" charset="2"/>
              <a:buChar char="ü"/>
            </a:pPr>
            <a:r>
              <a:rPr lang="en-US" dirty="0"/>
              <a:t>Accuracy</a:t>
            </a:r>
          </a:p>
        </p:txBody>
      </p:sp>
    </p:spTree>
    <p:extLst>
      <p:ext uri="{BB962C8B-B14F-4D97-AF65-F5344CB8AC3E}">
        <p14:creationId xmlns:p14="http://schemas.microsoft.com/office/powerpoint/2010/main" val="123580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457200" y="876010"/>
            <a:ext cx="8229600" cy="647987"/>
          </a:xfrm>
        </p:spPr>
        <p:txBody>
          <a:bodyPr anchor="ctr">
            <a:normAutofit/>
          </a:bodyPr>
          <a:lstStyle/>
          <a:p>
            <a:pPr>
              <a:lnSpc>
                <a:spcPct val="90000"/>
              </a:lnSpc>
            </a:pPr>
            <a:r>
              <a:rPr lang="en-US" sz="2800" dirty="0">
                <a:latin typeface="Cambria" panose="02040503050406030204" pitchFamily="18" charset="0"/>
                <a:ea typeface="Cambria" panose="02040503050406030204" pitchFamily="18" charset="0"/>
              </a:rPr>
              <a:t>K-Means Color Quantization</a:t>
            </a:r>
          </a:p>
        </p:txBody>
      </p:sp>
      <p:pic>
        <p:nvPicPr>
          <p:cNvPr id="4" name="Picture 3" descr="A picture containing chart&#10;&#10;Description automatically generated">
            <a:extLst>
              <a:ext uri="{FF2B5EF4-FFF2-40B4-BE49-F238E27FC236}">
                <a16:creationId xmlns:a16="http://schemas.microsoft.com/office/drawing/2014/main" id="{C42382C2-EB6A-4508-988E-6ABAABA14FDE}"/>
              </a:ext>
            </a:extLst>
          </p:cNvPr>
          <p:cNvPicPr>
            <a:picLocks noChangeAspect="1"/>
          </p:cNvPicPr>
          <p:nvPr/>
        </p:nvPicPr>
        <p:blipFill rotWithShape="1">
          <a:blip r:embed="rId3"/>
          <a:srcRect t="6335" b="12215"/>
          <a:stretch/>
        </p:blipFill>
        <p:spPr>
          <a:xfrm>
            <a:off x="813600" y="1811634"/>
            <a:ext cx="7305814" cy="2776935"/>
          </a:xfrm>
          <a:prstGeom prst="rect">
            <a:avLst/>
          </a:prstGeom>
        </p:spPr>
      </p:pic>
      <p:sp>
        <p:nvSpPr>
          <p:cNvPr id="5" name="TextBox 4">
            <a:extLst>
              <a:ext uri="{FF2B5EF4-FFF2-40B4-BE49-F238E27FC236}">
                <a16:creationId xmlns:a16="http://schemas.microsoft.com/office/drawing/2014/main" id="{F065DDB9-38F5-43DD-961F-358EDA0DD5D2}"/>
              </a:ext>
            </a:extLst>
          </p:cNvPr>
          <p:cNvSpPr txBox="1"/>
          <p:nvPr/>
        </p:nvSpPr>
        <p:spPr>
          <a:xfrm>
            <a:off x="2875630" y="4599518"/>
            <a:ext cx="3392739" cy="369332"/>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Processing Time: 2 seconds!!</a:t>
            </a:r>
          </a:p>
        </p:txBody>
      </p:sp>
      <p:sp>
        <p:nvSpPr>
          <p:cNvPr id="6" name="TextBox 5">
            <a:extLst>
              <a:ext uri="{FF2B5EF4-FFF2-40B4-BE49-F238E27FC236}">
                <a16:creationId xmlns:a16="http://schemas.microsoft.com/office/drawing/2014/main" id="{FEC523CD-C84B-49A2-8350-C5B47A9D6289}"/>
              </a:ext>
            </a:extLst>
          </p:cNvPr>
          <p:cNvSpPr txBox="1"/>
          <p:nvPr/>
        </p:nvSpPr>
        <p:spPr>
          <a:xfrm>
            <a:off x="2289153" y="1357617"/>
            <a:ext cx="4565694" cy="307777"/>
          </a:xfrm>
          <a:prstGeom prst="rect">
            <a:avLst/>
          </a:prstGeom>
          <a:noFill/>
        </p:spPr>
        <p:txBody>
          <a:bodyPr wrap="square" rtlCol="0">
            <a:spAutoFit/>
          </a:bodyPr>
          <a:lstStyle/>
          <a:p>
            <a:pPr algn="ctr"/>
            <a:r>
              <a:rPr lang="en-US" sz="1400" dirty="0">
                <a:latin typeface="Cambria" panose="02040503050406030204" pitchFamily="18" charset="0"/>
                <a:ea typeface="Cambria" panose="02040503050406030204" pitchFamily="18" charset="0"/>
              </a:rPr>
              <a:t>Unsupervised AI Learning Algorithm</a:t>
            </a:r>
          </a:p>
        </p:txBody>
      </p:sp>
    </p:spTree>
    <p:extLst>
      <p:ext uri="{BB962C8B-B14F-4D97-AF65-F5344CB8AC3E}">
        <p14:creationId xmlns:p14="http://schemas.microsoft.com/office/powerpoint/2010/main" val="12505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457200" y="782620"/>
            <a:ext cx="8229600" cy="647987"/>
          </a:xfrm>
        </p:spPr>
        <p:txBody>
          <a:bodyPr anchor="ctr">
            <a:normAutofit/>
          </a:bodyPr>
          <a:lstStyle/>
          <a:p>
            <a:pPr>
              <a:lnSpc>
                <a:spcPct val="90000"/>
              </a:lnSpc>
            </a:pPr>
            <a:r>
              <a:rPr lang="en-US" sz="2800" dirty="0"/>
              <a:t>Background Subtraction with K-Nearest Neighbors</a:t>
            </a:r>
          </a:p>
        </p:txBody>
      </p:sp>
      <p:pic>
        <p:nvPicPr>
          <p:cNvPr id="5" name="backgroundSubVid1">
            <a:hlinkClick r:id="" action="ppaction://media"/>
            <a:extLst>
              <a:ext uri="{FF2B5EF4-FFF2-40B4-BE49-F238E27FC236}">
                <a16:creationId xmlns:a16="http://schemas.microsoft.com/office/drawing/2014/main" id="{C0F4CD44-2B7B-46B1-A7D2-869A16E770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4434" y="1492294"/>
            <a:ext cx="7195132" cy="3011713"/>
          </a:xfrm>
          <a:prstGeom prst="rect">
            <a:avLst/>
          </a:prstGeom>
        </p:spPr>
      </p:pic>
      <p:sp>
        <p:nvSpPr>
          <p:cNvPr id="3" name="TextBox 2">
            <a:extLst>
              <a:ext uri="{FF2B5EF4-FFF2-40B4-BE49-F238E27FC236}">
                <a16:creationId xmlns:a16="http://schemas.microsoft.com/office/drawing/2014/main" id="{39AF06E6-AD9D-4205-83D4-5431A7855F53}"/>
              </a:ext>
            </a:extLst>
          </p:cNvPr>
          <p:cNvSpPr txBox="1"/>
          <p:nvPr/>
        </p:nvSpPr>
        <p:spPr>
          <a:xfrm>
            <a:off x="1050700" y="4544990"/>
            <a:ext cx="7195132" cy="369332"/>
          </a:xfrm>
          <a:prstGeom prst="rect">
            <a:avLst/>
          </a:prstGeom>
          <a:noFill/>
        </p:spPr>
        <p:txBody>
          <a:bodyPr wrap="square" rtlCol="0">
            <a:spAutoFit/>
          </a:bodyPr>
          <a:lstStyle/>
          <a:p>
            <a:pPr algn="ctr"/>
            <a:r>
              <a:rPr lang="en-US" dirty="0">
                <a:solidFill>
                  <a:srgbClr val="782F3E"/>
                </a:solidFill>
              </a:rPr>
              <a:t>Frame by Frame Detection of Moving Pixels in Real-Time</a:t>
            </a:r>
          </a:p>
        </p:txBody>
      </p:sp>
    </p:spTree>
    <p:extLst>
      <p:ext uri="{BB962C8B-B14F-4D97-AF65-F5344CB8AC3E}">
        <p14:creationId xmlns:p14="http://schemas.microsoft.com/office/powerpoint/2010/main" val="67071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79A4-E152-7444-BC2C-F2E924F86E90}"/>
              </a:ext>
            </a:extLst>
          </p:cNvPr>
          <p:cNvSpPr>
            <a:spLocks noGrp="1"/>
          </p:cNvSpPr>
          <p:nvPr>
            <p:ph type="title"/>
          </p:nvPr>
        </p:nvSpPr>
        <p:spPr>
          <a:xfrm>
            <a:off x="457200" y="873672"/>
            <a:ext cx="8229600" cy="425407"/>
          </a:xfrm>
        </p:spPr>
        <p:txBody>
          <a:bodyPr>
            <a:normAutofit fontScale="90000"/>
          </a:bodyPr>
          <a:lstStyle/>
          <a:p>
            <a:r>
              <a:rPr lang="en-US" sz="2800" b="1" dirty="0">
                <a:latin typeface="Cambria" panose="02040503050406030204" pitchFamily="18" charset="0"/>
                <a:ea typeface="Cambria" panose="02040503050406030204" pitchFamily="18" charset="0"/>
              </a:rPr>
              <a:t>Conclusions</a:t>
            </a:r>
          </a:p>
        </p:txBody>
      </p:sp>
      <p:sp>
        <p:nvSpPr>
          <p:cNvPr id="3" name="Content Placeholder 2">
            <a:extLst>
              <a:ext uri="{FF2B5EF4-FFF2-40B4-BE49-F238E27FC236}">
                <a16:creationId xmlns:a16="http://schemas.microsoft.com/office/drawing/2014/main" id="{236CCA88-C253-AA40-91A4-214583F3DB90}"/>
              </a:ext>
            </a:extLst>
          </p:cNvPr>
          <p:cNvSpPr>
            <a:spLocks noGrp="1"/>
          </p:cNvSpPr>
          <p:nvPr>
            <p:ph idx="1"/>
          </p:nvPr>
        </p:nvSpPr>
        <p:spPr>
          <a:xfrm>
            <a:off x="1508400" y="1425602"/>
            <a:ext cx="6127200" cy="3739500"/>
          </a:xfrm>
        </p:spPr>
        <p:txBody>
          <a:bodyPr>
            <a:noAutofit/>
          </a:bodyPr>
          <a:lstStyle/>
          <a:p>
            <a:pPr>
              <a:lnSpc>
                <a:spcPct val="150000"/>
              </a:lnSpc>
              <a:buFont typeface="Wingdings" panose="05000000000000000000" pitchFamily="2" charset="2"/>
              <a:buChar char="v"/>
            </a:pPr>
            <a:r>
              <a:rPr lang="en-US" sz="1400" dirty="0">
                <a:latin typeface="Cambria" panose="02040503050406030204" pitchFamily="18" charset="0"/>
                <a:ea typeface="Cambria" panose="02040503050406030204" pitchFamily="18" charset="0"/>
              </a:rPr>
              <a:t>Nanofilm Imaging is a notoriously challenging process</a:t>
            </a:r>
          </a:p>
          <a:p>
            <a:pPr>
              <a:lnSpc>
                <a:spcPct val="150000"/>
              </a:lnSpc>
              <a:buFont typeface="Wingdings" panose="05000000000000000000" pitchFamily="2" charset="2"/>
              <a:buChar char="v"/>
            </a:pPr>
            <a:r>
              <a:rPr lang="en-US" sz="1400" dirty="0">
                <a:latin typeface="Cambria" panose="02040503050406030204" pitchFamily="18" charset="0"/>
                <a:ea typeface="Cambria" panose="02040503050406030204" pitchFamily="18" charset="0"/>
              </a:rPr>
              <a:t>This project offers reliable and efficient solutions for these barriers</a:t>
            </a:r>
          </a:p>
          <a:p>
            <a:pPr>
              <a:lnSpc>
                <a:spcPct val="150000"/>
              </a:lnSpc>
              <a:buFont typeface="Wingdings" panose="05000000000000000000" pitchFamily="2" charset="2"/>
              <a:buChar char="v"/>
            </a:pPr>
            <a:r>
              <a:rPr lang="en-US" sz="1400" dirty="0">
                <a:latin typeface="Cambria" panose="02040503050406030204" pitchFamily="18" charset="0"/>
                <a:ea typeface="Cambria" panose="02040503050406030204" pitchFamily="18" charset="0"/>
              </a:rPr>
              <a:t>This work is not complete and is continuing</a:t>
            </a:r>
          </a:p>
          <a:p>
            <a:pPr lvl="1">
              <a:buFont typeface="Wingdings" panose="05000000000000000000" pitchFamily="2" charset="2"/>
              <a:buChar char="§"/>
            </a:pPr>
            <a:r>
              <a:rPr lang="en-US" sz="1400" dirty="0">
                <a:latin typeface="Cambria" panose="02040503050406030204" pitchFamily="18" charset="0"/>
                <a:ea typeface="Cambria" panose="02040503050406030204" pitchFamily="18" charset="0"/>
              </a:rPr>
              <a:t>Rebecca Carroll is joining the project to develop an intuitive web-based UI</a:t>
            </a:r>
          </a:p>
          <a:p>
            <a:pPr lvl="1">
              <a:buFont typeface="Wingdings" panose="05000000000000000000" pitchFamily="2" charset="2"/>
              <a:buChar char="§"/>
            </a:pPr>
            <a:r>
              <a:rPr lang="en-US" sz="1400" dirty="0">
                <a:latin typeface="Cambria" panose="02040503050406030204" pitchFamily="18" charset="0"/>
                <a:ea typeface="Cambria" panose="02040503050406030204" pitchFamily="18" charset="0"/>
              </a:rPr>
              <a:t>Explore Unsupervised and Semi-Supervised learning environments to tune segmentation</a:t>
            </a:r>
          </a:p>
          <a:p>
            <a:pPr lvl="1">
              <a:buFont typeface="Wingdings" panose="05000000000000000000" pitchFamily="2" charset="2"/>
              <a:buChar char="§"/>
            </a:pPr>
            <a:r>
              <a:rPr lang="en-US" sz="1400" dirty="0">
                <a:latin typeface="Cambria" panose="02040503050406030204" pitchFamily="18" charset="0"/>
                <a:ea typeface="Cambria" panose="02040503050406030204" pitchFamily="18" charset="0"/>
              </a:rPr>
              <a:t>Better define how time-series methods interact with user</a:t>
            </a:r>
          </a:p>
          <a:p>
            <a:pPr lvl="1">
              <a:buFont typeface="Wingdings" panose="05000000000000000000" pitchFamily="2" charset="2"/>
              <a:buChar char="§"/>
            </a:pPr>
            <a:r>
              <a:rPr lang="en-US" sz="1400" dirty="0">
                <a:latin typeface="Cambria" panose="02040503050406030204" pitchFamily="18" charset="0"/>
                <a:ea typeface="Cambria" panose="02040503050406030204" pitchFamily="18" charset="0"/>
              </a:rPr>
              <a:t>Test-drive program in the lab</a:t>
            </a:r>
            <a:endParaRPr lang="en-US" sz="800" dirty="0">
              <a:latin typeface="Cambria" panose="02040503050406030204" pitchFamily="18" charset="0"/>
              <a:ea typeface="Cambria" panose="02040503050406030204" pitchFamily="18" charset="0"/>
            </a:endParaRPr>
          </a:p>
          <a:p>
            <a:pPr marL="457200" lvl="1" indent="0">
              <a:buNone/>
            </a:pPr>
            <a:endParaRPr lang="en-US" sz="800" dirty="0">
              <a:latin typeface="Cambria" panose="02040503050406030204" pitchFamily="18" charset="0"/>
              <a:ea typeface="Cambria" panose="02040503050406030204" pitchFamily="18" charset="0"/>
            </a:endParaRPr>
          </a:p>
          <a:p>
            <a:pPr>
              <a:buFont typeface="Wingdings" panose="05000000000000000000" pitchFamily="2" charset="2"/>
              <a:buChar char="v"/>
            </a:pPr>
            <a:r>
              <a:rPr lang="en-US" sz="1400" dirty="0">
                <a:latin typeface="Cambria" panose="02040503050406030204" pitchFamily="18" charset="0"/>
                <a:ea typeface="Cambria" panose="02040503050406030204" pitchFamily="18" charset="0"/>
              </a:rPr>
              <a:t>Dr. McPhail introduced this project in his recently invited talk at the Spring National American Chemical Society Meeting for its benefits to his work and perhaps other chemists</a:t>
            </a:r>
          </a:p>
        </p:txBody>
      </p:sp>
    </p:spTree>
    <p:extLst>
      <p:ext uri="{BB962C8B-B14F-4D97-AF65-F5344CB8AC3E}">
        <p14:creationId xmlns:p14="http://schemas.microsoft.com/office/powerpoint/2010/main" val="313103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25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25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25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25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25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25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25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ssolve">
                                      <p:cBhvr>
                                        <p:cTn id="28"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66FB2-D622-1C42-BA40-9577D5D2FDDB}"/>
              </a:ext>
            </a:extLst>
          </p:cNvPr>
          <p:cNvSpPr>
            <a:spLocks noGrp="1"/>
          </p:cNvSpPr>
          <p:nvPr>
            <p:ph type="title"/>
          </p:nvPr>
        </p:nvSpPr>
        <p:spPr>
          <a:xfrm>
            <a:off x="154502" y="3248158"/>
            <a:ext cx="8229600" cy="1569660"/>
          </a:xfrm>
        </p:spPr>
        <p:txBody>
          <a:bodyPr>
            <a:normAutofit/>
          </a:bodyPr>
          <a:lstStyle/>
          <a:p>
            <a:pPr algn="l"/>
            <a:r>
              <a:rPr lang="en-US" sz="1600" b="1" dirty="0">
                <a:solidFill>
                  <a:srgbClr val="782F3E"/>
                </a:solidFill>
              </a:rPr>
              <a:t>				</a:t>
            </a:r>
            <a:r>
              <a:rPr lang="en-US" sz="1600" b="1" dirty="0">
                <a:solidFill>
                  <a:srgbClr val="782F3E"/>
                </a:solidFill>
                <a:latin typeface="Cambria" panose="02040503050406030204" pitchFamily="18" charset="0"/>
                <a:ea typeface="Cambria" panose="02040503050406030204" pitchFamily="18" charset="0"/>
              </a:rPr>
              <a:t>Dr. Karen Works, PhD.    		Dr. Martin McPhail, PhD.	</a:t>
            </a:r>
            <a:br>
              <a:rPr lang="en-US" sz="1600" dirty="0">
                <a:latin typeface="Cambria" panose="02040503050406030204" pitchFamily="18" charset="0"/>
                <a:ea typeface="Cambria" panose="02040503050406030204" pitchFamily="18" charset="0"/>
              </a:rPr>
            </a:br>
            <a:r>
              <a:rPr lang="en-US" sz="1600" dirty="0">
                <a:latin typeface="Cambria" panose="02040503050406030204" pitchFamily="18" charset="0"/>
                <a:ea typeface="Cambria" panose="02040503050406030204" pitchFamily="18" charset="0"/>
              </a:rPr>
              <a:t>				Computer Science                       	Chemistry</a:t>
            </a:r>
            <a:br>
              <a:rPr lang="en-US" sz="1600" dirty="0">
                <a:latin typeface="Cambria" panose="02040503050406030204" pitchFamily="18" charset="0"/>
                <a:ea typeface="Cambria" panose="02040503050406030204" pitchFamily="18" charset="0"/>
              </a:rPr>
            </a:br>
            <a:r>
              <a:rPr lang="en-US" sz="1600" dirty="0">
                <a:latin typeface="Cambria" panose="02040503050406030204" pitchFamily="18" charset="0"/>
                <a:ea typeface="Cambria" panose="02040503050406030204" pitchFamily="18" charset="0"/>
              </a:rPr>
              <a:t>				Florida State University		West Georgia University</a:t>
            </a:r>
            <a:br>
              <a:rPr lang="en-US" sz="1600" dirty="0">
                <a:latin typeface="Cambria" panose="02040503050406030204" pitchFamily="18" charset="0"/>
                <a:ea typeface="Cambria" panose="02040503050406030204" pitchFamily="18" charset="0"/>
              </a:rPr>
            </a:br>
            <a:r>
              <a:rPr lang="en-US" sz="1600" dirty="0">
                <a:latin typeface="Cambria" panose="02040503050406030204" pitchFamily="18" charset="0"/>
                <a:ea typeface="Cambria" panose="02040503050406030204" pitchFamily="18" charset="0"/>
              </a:rPr>
              <a:t>				Project Advisor				Quantum Dot Research</a:t>
            </a:r>
            <a:br>
              <a:rPr lang="en-US" sz="1600" dirty="0">
                <a:latin typeface="Cambria" panose="02040503050406030204" pitchFamily="18" charset="0"/>
                <a:ea typeface="Cambria" panose="02040503050406030204" pitchFamily="18" charset="0"/>
              </a:rPr>
            </a:br>
            <a:endParaRPr lang="en-US" sz="16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FFB0181F-728B-4B7E-8810-4DC065E73719}"/>
              </a:ext>
            </a:extLst>
          </p:cNvPr>
          <p:cNvSpPr txBox="1"/>
          <p:nvPr/>
        </p:nvSpPr>
        <p:spPr>
          <a:xfrm>
            <a:off x="618008" y="1001359"/>
            <a:ext cx="7983658" cy="1938992"/>
          </a:xfrm>
          <a:prstGeom prst="rect">
            <a:avLst/>
          </a:prstGeom>
          <a:noFill/>
        </p:spPr>
        <p:txBody>
          <a:bodyPr wrap="square" rtlCol="0">
            <a:spAutoFit/>
          </a:bodyPr>
          <a:lstStyle/>
          <a:p>
            <a:pPr algn="ctr"/>
            <a:r>
              <a:rPr lang="en-US" sz="2400" b="1" dirty="0">
                <a:latin typeface="Cambria" panose="02040503050406030204" pitchFamily="18" charset="0"/>
                <a:ea typeface="Cambria" panose="02040503050406030204" pitchFamily="18" charset="0"/>
              </a:rPr>
              <a:t>Thank You!</a:t>
            </a:r>
          </a:p>
          <a:p>
            <a:pPr algn="ctr"/>
            <a:endParaRPr lang="en-US" sz="2400" i="1" dirty="0">
              <a:latin typeface="Cambria" panose="02040503050406030204" pitchFamily="18" charset="0"/>
              <a:ea typeface="Cambria" panose="02040503050406030204" pitchFamily="18" charset="0"/>
            </a:endParaRPr>
          </a:p>
          <a:p>
            <a:pPr algn="ctr"/>
            <a:r>
              <a:rPr lang="en-US" sz="2400" i="1" dirty="0">
                <a:latin typeface="Cambria" panose="02040503050406030204" pitchFamily="18" charset="0"/>
                <a:ea typeface="Cambria" panose="02040503050406030204" pitchFamily="18" charset="0"/>
              </a:rPr>
              <a:t>A special thank you to Drs. Works and McPhail for their mentorship and for offering such a valuable insight producing gains we did not initially foresee</a:t>
            </a:r>
          </a:p>
        </p:txBody>
      </p:sp>
    </p:spTree>
    <p:extLst>
      <p:ext uri="{BB962C8B-B14F-4D97-AF65-F5344CB8AC3E}">
        <p14:creationId xmlns:p14="http://schemas.microsoft.com/office/powerpoint/2010/main" val="112342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872E-E1FA-7B4D-AF2B-0B3668363267}"/>
              </a:ext>
            </a:extLst>
          </p:cNvPr>
          <p:cNvSpPr>
            <a:spLocks noGrp="1"/>
          </p:cNvSpPr>
          <p:nvPr>
            <p:ph type="title"/>
          </p:nvPr>
        </p:nvSpPr>
        <p:spPr>
          <a:xfrm>
            <a:off x="457200" y="873672"/>
            <a:ext cx="8229600" cy="501081"/>
          </a:xfrm>
        </p:spPr>
        <p:txBody>
          <a:bodyPr>
            <a:normAutofit/>
          </a:bodyPr>
          <a:lstStyle/>
          <a:p>
            <a:pPr algn="l"/>
            <a:r>
              <a:rPr lang="en-US" sz="2400" b="1" dirty="0">
                <a:latin typeface="Cambria" panose="02040503050406030204" pitchFamily="18" charset="0"/>
                <a:ea typeface="Cambria" panose="02040503050406030204" pitchFamily="18" charset="0"/>
              </a:rPr>
              <a:t>References</a:t>
            </a:r>
          </a:p>
        </p:txBody>
      </p:sp>
      <p:sp>
        <p:nvSpPr>
          <p:cNvPr id="3" name="Content Placeholder 2">
            <a:extLst>
              <a:ext uri="{FF2B5EF4-FFF2-40B4-BE49-F238E27FC236}">
                <a16:creationId xmlns:a16="http://schemas.microsoft.com/office/drawing/2014/main" id="{C99FEC8A-3D57-3A46-9570-DA3199C87BE6}"/>
              </a:ext>
            </a:extLst>
          </p:cNvPr>
          <p:cNvSpPr>
            <a:spLocks noGrp="1"/>
          </p:cNvSpPr>
          <p:nvPr>
            <p:ph idx="1"/>
          </p:nvPr>
        </p:nvSpPr>
        <p:spPr>
          <a:xfrm>
            <a:off x="457200" y="1576553"/>
            <a:ext cx="8229600" cy="2958948"/>
          </a:xfrm>
        </p:spPr>
        <p:txBody>
          <a:bodyPr>
            <a:normAutofit/>
          </a:bodyPr>
          <a:lstStyle/>
          <a:p>
            <a:pPr marL="0" indent="0">
              <a:buNone/>
            </a:pPr>
            <a:r>
              <a:rPr lang="en-US" sz="1200" dirty="0">
                <a:latin typeface="Cambria" panose="02040503050406030204" pitchFamily="18" charset="0"/>
                <a:ea typeface="Cambria" panose="02040503050406030204" pitchFamily="18" charset="0"/>
              </a:rPr>
              <a:t>Ding, Yu &amp; </a:t>
            </a:r>
            <a:r>
              <a:rPr lang="en-US" sz="1200" dirty="0" err="1">
                <a:latin typeface="Cambria" panose="02040503050406030204" pitchFamily="18" charset="0"/>
                <a:ea typeface="Cambria" panose="02040503050406030204" pitchFamily="18" charset="0"/>
              </a:rPr>
              <a:t>Bukkapatnam</a:t>
            </a:r>
            <a:r>
              <a:rPr lang="en-US" sz="1200" dirty="0">
                <a:latin typeface="Cambria" panose="02040503050406030204" pitchFamily="18" charset="0"/>
                <a:ea typeface="Cambria" panose="02040503050406030204" pitchFamily="18" charset="0"/>
              </a:rPr>
              <a:t>, Satish. (2015). Challenges and needs for automating nano image processing for material characterization. 95560Z. 10.1117/12.2186251. </a:t>
            </a:r>
            <a:r>
              <a:rPr lang="en-US" sz="1200" b="0" i="0" dirty="0">
                <a:effectLst/>
                <a:latin typeface="Cambria" panose="02040503050406030204" pitchFamily="18" charset="0"/>
                <a:ea typeface="Cambria" panose="02040503050406030204" pitchFamily="18" charset="0"/>
              </a:rPr>
              <a:t>Hughes A, Liu Z, </a:t>
            </a:r>
            <a:r>
              <a:rPr lang="en-US" sz="1200" b="0" i="0" dirty="0" err="1">
                <a:effectLst/>
                <a:latin typeface="Cambria" panose="02040503050406030204" pitchFamily="18" charset="0"/>
                <a:ea typeface="Cambria" panose="02040503050406030204" pitchFamily="18" charset="0"/>
              </a:rPr>
              <a:t>Raftari</a:t>
            </a:r>
            <a:r>
              <a:rPr lang="en-US" sz="1200" b="0" i="0" dirty="0">
                <a:effectLst/>
                <a:latin typeface="Cambria" panose="02040503050406030204" pitchFamily="18" charset="0"/>
                <a:ea typeface="Cambria" panose="02040503050406030204" pitchFamily="18" charset="0"/>
              </a:rPr>
              <a:t> M, </a:t>
            </a:r>
          </a:p>
          <a:p>
            <a:pPr marL="0" indent="0">
              <a:buNone/>
            </a:pPr>
            <a:endParaRPr lang="en-US" sz="1200" dirty="0">
              <a:latin typeface="Cambria" panose="02040503050406030204" pitchFamily="18" charset="0"/>
              <a:ea typeface="Cambria" panose="02040503050406030204" pitchFamily="18" charset="0"/>
            </a:endParaRPr>
          </a:p>
          <a:p>
            <a:pPr marL="0" indent="0">
              <a:buNone/>
            </a:pPr>
            <a:r>
              <a:rPr lang="en-US" sz="1200" b="0" i="0" dirty="0">
                <a:effectLst/>
                <a:latin typeface="Cambria" panose="02040503050406030204" pitchFamily="18" charset="0"/>
                <a:ea typeface="Cambria" panose="02040503050406030204" pitchFamily="18" charset="0"/>
              </a:rPr>
              <a:t>Reeves ME. (2014). A workflow for characterizing nanoparticle monolayers for biosensors: Machine learning on real and artificial SEM images. </a:t>
            </a:r>
            <a:r>
              <a:rPr lang="en-US" sz="1200" b="0" i="1" dirty="0" err="1">
                <a:effectLst/>
                <a:latin typeface="Cambria" panose="02040503050406030204" pitchFamily="18" charset="0"/>
                <a:ea typeface="Cambria" panose="02040503050406030204" pitchFamily="18" charset="0"/>
              </a:rPr>
              <a:t>PeerJ</a:t>
            </a:r>
            <a:r>
              <a:rPr lang="en-US" sz="1200" b="0" i="1" dirty="0">
                <a:effectLst/>
                <a:latin typeface="Cambria" panose="02040503050406030204" pitchFamily="18" charset="0"/>
                <a:ea typeface="Cambria" panose="02040503050406030204" pitchFamily="18" charset="0"/>
              </a:rPr>
              <a:t> </a:t>
            </a:r>
            <a:r>
              <a:rPr lang="en-US" sz="1200" b="0" i="1" dirty="0" err="1">
                <a:effectLst/>
                <a:latin typeface="Cambria" panose="02040503050406030204" pitchFamily="18" charset="0"/>
                <a:ea typeface="Cambria" panose="02040503050406030204" pitchFamily="18" charset="0"/>
              </a:rPr>
              <a:t>PrePrints</a:t>
            </a:r>
            <a:r>
              <a:rPr lang="en-US" sz="1200" b="0" i="0" dirty="0">
                <a:effectLst/>
                <a:latin typeface="Cambria" panose="02040503050406030204" pitchFamily="18" charset="0"/>
                <a:ea typeface="Cambria" panose="02040503050406030204" pitchFamily="18" charset="0"/>
              </a:rPr>
              <a:t> 2:e671v2 </a:t>
            </a:r>
            <a:r>
              <a:rPr lang="en-US" sz="1200" b="0" i="0" u="none" strike="noStrike" dirty="0">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https://doi.org/10.7287/peerj.preprints.671v2</a:t>
            </a:r>
            <a:endParaRPr lang="en-US" sz="1200" b="0" i="0" u="none" strike="noStrike" dirty="0">
              <a:effectLst/>
              <a:latin typeface="Cambria" panose="02040503050406030204" pitchFamily="18" charset="0"/>
              <a:ea typeface="Cambria" panose="02040503050406030204" pitchFamily="18" charset="0"/>
            </a:endParaRPr>
          </a:p>
          <a:p>
            <a:pPr marL="0" indent="0">
              <a:buNone/>
            </a:pPr>
            <a:endParaRPr lang="en-US" sz="1200" dirty="0">
              <a:latin typeface="Cambria" panose="02040503050406030204" pitchFamily="18" charset="0"/>
              <a:ea typeface="Cambria" panose="02040503050406030204" pitchFamily="18" charset="0"/>
            </a:endParaRPr>
          </a:p>
          <a:p>
            <a:pPr marL="0" indent="0">
              <a:buNone/>
            </a:pPr>
            <a:r>
              <a:rPr lang="en-US" sz="1200" b="0" i="0" dirty="0">
                <a:effectLst/>
                <a:latin typeface="Cambria" panose="02040503050406030204" pitchFamily="18" charset="0"/>
                <a:ea typeface="Cambria" panose="02040503050406030204" pitchFamily="18" charset="0"/>
              </a:rPr>
              <a:t>Huang, D.Y., Lin, T.W. and Hu, W.C. (2011) Automatic Multilevel Thresholding Based on Two-Stage Otsu’s Method with Cluster Determination by Valley Estimation. ICIC International Journal of Innovative Computing, Information and Control, 7, 5631-5644.</a:t>
            </a:r>
          </a:p>
          <a:p>
            <a:pPr marL="0" indent="0">
              <a:buNone/>
            </a:pPr>
            <a:endParaRPr lang="en-US" sz="1200" dirty="0">
              <a:latin typeface="Cambria" panose="02040503050406030204" pitchFamily="18" charset="0"/>
              <a:ea typeface="Cambria" panose="02040503050406030204" pitchFamily="18" charset="0"/>
            </a:endParaRPr>
          </a:p>
          <a:p>
            <a:pPr marL="0" indent="0">
              <a:buNone/>
            </a:pPr>
            <a:r>
              <a:rPr lang="en-US" sz="1200" dirty="0">
                <a:latin typeface="Cambria" panose="02040503050406030204" pitchFamily="18" charset="0"/>
                <a:ea typeface="Cambria" panose="02040503050406030204" pitchFamily="18" charset="0"/>
              </a:rPr>
              <a:t>Liao, Ping-Sung &amp; Chen, </a:t>
            </a:r>
            <a:r>
              <a:rPr lang="en-US" sz="1200" dirty="0" err="1">
                <a:latin typeface="Cambria" panose="02040503050406030204" pitchFamily="18" charset="0"/>
                <a:ea typeface="Cambria" panose="02040503050406030204" pitchFamily="18" charset="0"/>
              </a:rPr>
              <a:t>Tse</a:t>
            </a:r>
            <a:r>
              <a:rPr lang="en-US" sz="1200" dirty="0">
                <a:latin typeface="Cambria" panose="02040503050406030204" pitchFamily="18" charset="0"/>
                <a:ea typeface="Cambria" panose="02040503050406030204" pitchFamily="18" charset="0"/>
              </a:rPr>
              <a:t>-Sheng &amp; Chung, Pau-Choo. (2001). A Fast Algorithm for Multilevel Thresholding.. J. Inf. Sci. Eng.. 17. 713-727. </a:t>
            </a:r>
          </a:p>
          <a:p>
            <a:pPr marL="0" indent="0">
              <a:buNone/>
            </a:pPr>
            <a:endParaRPr lang="en-US" sz="1800" dirty="0"/>
          </a:p>
        </p:txBody>
      </p:sp>
    </p:spTree>
    <p:extLst>
      <p:ext uri="{BB962C8B-B14F-4D97-AF65-F5344CB8AC3E}">
        <p14:creationId xmlns:p14="http://schemas.microsoft.com/office/powerpoint/2010/main" val="169651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726" y="1812131"/>
            <a:ext cx="7619474" cy="1908531"/>
          </a:xfrm>
          <a:noFill/>
        </p:spPr>
        <p:txBody>
          <a:bodyPr>
            <a:noAutofit/>
          </a:bodyPr>
          <a:lstStyle/>
          <a:p>
            <a:r>
              <a:rPr lang="en-US" sz="2800" dirty="0">
                <a:latin typeface="Cambria" panose="02040503050406030204" pitchFamily="18" charset="0"/>
                <a:ea typeface="Cambria" panose="02040503050406030204" pitchFamily="18" charset="0"/>
              </a:rPr>
              <a:t>And You Thought it was the End…</a:t>
            </a:r>
            <a:br>
              <a:rPr lang="en-US" sz="2800" dirty="0">
                <a:latin typeface="Cambria" panose="02040503050406030204" pitchFamily="18" charset="0"/>
                <a:ea typeface="Cambria" panose="02040503050406030204" pitchFamily="18" charset="0"/>
              </a:rPr>
            </a:b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Extra slides for questions</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of details under the hood</a:t>
            </a:r>
          </a:p>
        </p:txBody>
      </p:sp>
    </p:spTree>
    <p:extLst>
      <p:ext uri="{BB962C8B-B14F-4D97-AF65-F5344CB8AC3E}">
        <p14:creationId xmlns:p14="http://schemas.microsoft.com/office/powerpoint/2010/main" val="262608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204187" y="791587"/>
            <a:ext cx="8766294" cy="314333"/>
          </a:xfrm>
        </p:spPr>
        <p:txBody>
          <a:bodyPr anchor="ctr">
            <a:normAutofit/>
          </a:bodyPr>
          <a:lstStyle/>
          <a:p>
            <a:pPr>
              <a:lnSpc>
                <a:spcPct val="90000"/>
              </a:lnSpc>
            </a:pPr>
            <a:r>
              <a:rPr lang="en-US" sz="1600" dirty="0"/>
              <a:t>Feature Extraction with Hough Circle Transform and Hough Gradient</a:t>
            </a:r>
          </a:p>
        </p:txBody>
      </p:sp>
      <p:pic>
        <p:nvPicPr>
          <p:cNvPr id="9" name="Picture 8">
            <a:extLst>
              <a:ext uri="{FF2B5EF4-FFF2-40B4-BE49-F238E27FC236}">
                <a16:creationId xmlns:a16="http://schemas.microsoft.com/office/drawing/2014/main" id="{3C993CAE-B2C7-481E-8035-4735401D28F9}"/>
              </a:ext>
            </a:extLst>
          </p:cNvPr>
          <p:cNvPicPr>
            <a:picLocks noChangeAspect="1"/>
          </p:cNvPicPr>
          <p:nvPr/>
        </p:nvPicPr>
        <p:blipFill>
          <a:blip r:embed="rId3"/>
          <a:stretch>
            <a:fillRect/>
          </a:stretch>
        </p:blipFill>
        <p:spPr>
          <a:xfrm>
            <a:off x="5705411" y="1222604"/>
            <a:ext cx="2848039" cy="1920877"/>
          </a:xfrm>
          <a:prstGeom prst="rect">
            <a:avLst/>
          </a:prstGeom>
        </p:spPr>
      </p:pic>
      <p:pic>
        <p:nvPicPr>
          <p:cNvPr id="14" name="Picture 13" descr="A close up of a speaker&#10;&#10;Description automatically generated with low confidence">
            <a:extLst>
              <a:ext uri="{FF2B5EF4-FFF2-40B4-BE49-F238E27FC236}">
                <a16:creationId xmlns:a16="http://schemas.microsoft.com/office/drawing/2014/main" id="{16B2A3C1-A412-4B33-B9E1-4B671998F9DF}"/>
              </a:ext>
            </a:extLst>
          </p:cNvPr>
          <p:cNvPicPr>
            <a:picLocks noChangeAspect="1"/>
          </p:cNvPicPr>
          <p:nvPr/>
        </p:nvPicPr>
        <p:blipFill rotWithShape="1">
          <a:blip r:embed="rId4"/>
          <a:srcRect l="43294" t="27376" r="31592" b="40353"/>
          <a:stretch/>
        </p:blipFill>
        <p:spPr>
          <a:xfrm>
            <a:off x="3683476" y="3287237"/>
            <a:ext cx="1540565" cy="1583691"/>
          </a:xfrm>
          <a:prstGeom prst="rect">
            <a:avLst/>
          </a:prstGeom>
          <a:ln w="25400">
            <a:solidFill>
              <a:schemeClr val="tx1"/>
            </a:solidFill>
          </a:ln>
        </p:spPr>
      </p:pic>
      <p:pic>
        <p:nvPicPr>
          <p:cNvPr id="16" name="Picture 15">
            <a:extLst>
              <a:ext uri="{FF2B5EF4-FFF2-40B4-BE49-F238E27FC236}">
                <a16:creationId xmlns:a16="http://schemas.microsoft.com/office/drawing/2014/main" id="{E7CAFF4F-2AE6-45D2-B58C-BB774A51E42D}"/>
              </a:ext>
            </a:extLst>
          </p:cNvPr>
          <p:cNvPicPr>
            <a:picLocks noChangeAspect="1"/>
          </p:cNvPicPr>
          <p:nvPr/>
        </p:nvPicPr>
        <p:blipFill rotWithShape="1">
          <a:blip r:embed="rId5"/>
          <a:srcRect l="4604" t="12659" r="3317" b="8031"/>
          <a:stretch/>
        </p:blipFill>
        <p:spPr>
          <a:xfrm>
            <a:off x="109790" y="2074359"/>
            <a:ext cx="2869861" cy="1212086"/>
          </a:xfrm>
          <a:prstGeom prst="rect">
            <a:avLst/>
          </a:prstGeom>
        </p:spPr>
      </p:pic>
      <p:pic>
        <p:nvPicPr>
          <p:cNvPr id="18" name="Picture 17">
            <a:extLst>
              <a:ext uri="{FF2B5EF4-FFF2-40B4-BE49-F238E27FC236}">
                <a16:creationId xmlns:a16="http://schemas.microsoft.com/office/drawing/2014/main" id="{ECBF7ACB-13F5-4A82-A2CB-C9176CCFB835}"/>
              </a:ext>
            </a:extLst>
          </p:cNvPr>
          <p:cNvPicPr>
            <a:picLocks noChangeAspect="1"/>
          </p:cNvPicPr>
          <p:nvPr/>
        </p:nvPicPr>
        <p:blipFill rotWithShape="1">
          <a:blip r:embed="rId6"/>
          <a:srcRect l="3544" t="5614" r="3090" b="3926"/>
          <a:stretch/>
        </p:blipFill>
        <p:spPr>
          <a:xfrm>
            <a:off x="213461" y="3735421"/>
            <a:ext cx="2663037" cy="1232983"/>
          </a:xfrm>
          <a:prstGeom prst="rect">
            <a:avLst/>
          </a:prstGeom>
        </p:spPr>
      </p:pic>
      <p:pic>
        <p:nvPicPr>
          <p:cNvPr id="20" name="Picture 19">
            <a:extLst>
              <a:ext uri="{FF2B5EF4-FFF2-40B4-BE49-F238E27FC236}">
                <a16:creationId xmlns:a16="http://schemas.microsoft.com/office/drawing/2014/main" id="{8EE26A6B-FB83-416B-A9FD-BABC5333C693}"/>
              </a:ext>
            </a:extLst>
          </p:cNvPr>
          <p:cNvPicPr>
            <a:picLocks noChangeAspect="1"/>
          </p:cNvPicPr>
          <p:nvPr/>
        </p:nvPicPr>
        <p:blipFill rotWithShape="1">
          <a:blip r:embed="rId7"/>
          <a:srcRect l="2422" t="2811"/>
          <a:stretch/>
        </p:blipFill>
        <p:spPr>
          <a:xfrm>
            <a:off x="6031019" y="3388744"/>
            <a:ext cx="2350982" cy="1231232"/>
          </a:xfrm>
          <a:prstGeom prst="rect">
            <a:avLst/>
          </a:prstGeom>
        </p:spPr>
      </p:pic>
      <p:sp>
        <p:nvSpPr>
          <p:cNvPr id="24" name="TextBox 23">
            <a:extLst>
              <a:ext uri="{FF2B5EF4-FFF2-40B4-BE49-F238E27FC236}">
                <a16:creationId xmlns:a16="http://schemas.microsoft.com/office/drawing/2014/main" id="{013D2719-84DF-4383-9EDA-2243000B7D15}"/>
              </a:ext>
            </a:extLst>
          </p:cNvPr>
          <p:cNvSpPr txBox="1"/>
          <p:nvPr/>
        </p:nvSpPr>
        <p:spPr>
          <a:xfrm>
            <a:off x="121017" y="1558174"/>
            <a:ext cx="2608863" cy="553998"/>
          </a:xfrm>
          <a:prstGeom prst="rect">
            <a:avLst/>
          </a:prstGeom>
          <a:noFill/>
        </p:spPr>
        <p:txBody>
          <a:bodyPr wrap="square" rtlCol="0">
            <a:spAutoFit/>
          </a:bodyPr>
          <a:lstStyle/>
          <a:p>
            <a:r>
              <a:rPr lang="en-US" sz="1000" b="1" dirty="0">
                <a:latin typeface="Calibri" panose="020F0502020204030204" pitchFamily="34" charset="0"/>
                <a:cs typeface="Calibri" panose="020F0502020204030204" pitchFamily="34" charset="0"/>
              </a:rPr>
              <a:t>Step 1: </a:t>
            </a:r>
            <a:r>
              <a:rPr lang="en-US" sz="1000" dirty="0">
                <a:latin typeface="Calibri" panose="020F0502020204030204" pitchFamily="34" charset="0"/>
                <a:cs typeface="Calibri" panose="020F0502020204030204" pitchFamily="34" charset="0"/>
              </a:rPr>
              <a:t>Compute edges in image</a:t>
            </a:r>
          </a:p>
          <a:p>
            <a:r>
              <a:rPr lang="en-US" sz="1000" b="1" dirty="0">
                <a:latin typeface="Calibri" panose="020F0502020204030204" pitchFamily="34" charset="0"/>
                <a:cs typeface="Calibri" panose="020F0502020204030204" pitchFamily="34" charset="0"/>
              </a:rPr>
              <a:t>Step 2:</a:t>
            </a:r>
            <a:r>
              <a:rPr lang="en-US" sz="1000" dirty="0">
                <a:latin typeface="Calibri" panose="020F0502020204030204" pitchFamily="34" charset="0"/>
                <a:cs typeface="Calibri" panose="020F0502020204030204" pitchFamily="34" charset="0"/>
              </a:rPr>
              <a:t> Map points on these edge from image space to the Hough parametric space</a:t>
            </a:r>
          </a:p>
        </p:txBody>
      </p:sp>
      <p:sp>
        <p:nvSpPr>
          <p:cNvPr id="25" name="TextBox 24">
            <a:extLst>
              <a:ext uri="{FF2B5EF4-FFF2-40B4-BE49-F238E27FC236}">
                <a16:creationId xmlns:a16="http://schemas.microsoft.com/office/drawing/2014/main" id="{807B8BAE-C1F4-412F-95AE-791B6E1BE015}"/>
              </a:ext>
            </a:extLst>
          </p:cNvPr>
          <p:cNvSpPr txBox="1"/>
          <p:nvPr/>
        </p:nvSpPr>
        <p:spPr>
          <a:xfrm>
            <a:off x="121017" y="3388744"/>
            <a:ext cx="3153880" cy="400110"/>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Unknown radius can still be determined by the parametric space as various radii from center create cone</a:t>
            </a:r>
          </a:p>
        </p:txBody>
      </p:sp>
      <p:sp>
        <p:nvSpPr>
          <p:cNvPr id="27" name="TextBox 26">
            <a:extLst>
              <a:ext uri="{FF2B5EF4-FFF2-40B4-BE49-F238E27FC236}">
                <a16:creationId xmlns:a16="http://schemas.microsoft.com/office/drawing/2014/main" id="{D3086ACB-5C70-4FD1-9C66-03DDDE73C9CF}"/>
              </a:ext>
            </a:extLst>
          </p:cNvPr>
          <p:cNvSpPr txBox="1"/>
          <p:nvPr/>
        </p:nvSpPr>
        <p:spPr>
          <a:xfrm>
            <a:off x="7464249" y="4649795"/>
            <a:ext cx="1089201" cy="215444"/>
          </a:xfrm>
          <a:prstGeom prst="rect">
            <a:avLst/>
          </a:prstGeom>
          <a:noFill/>
        </p:spPr>
        <p:txBody>
          <a:bodyPr wrap="square">
            <a:spAutoFit/>
          </a:bodyPr>
          <a:lstStyle/>
          <a:p>
            <a:r>
              <a:rPr lang="en-US" sz="800" dirty="0">
                <a:solidFill>
                  <a:schemeClr val="bg1">
                    <a:lumMod val="65000"/>
                  </a:schemeClr>
                </a:solidFill>
                <a:latin typeface="Calibri" panose="020F0502020204030204" pitchFamily="34" charset="0"/>
                <a:cs typeface="Calibri" panose="020F0502020204030204" pitchFamily="34" charset="0"/>
              </a:rPr>
              <a:t>http://datahacker.rs/</a:t>
            </a:r>
          </a:p>
        </p:txBody>
      </p:sp>
      <p:grpSp>
        <p:nvGrpSpPr>
          <p:cNvPr id="30" name="Group 29">
            <a:extLst>
              <a:ext uri="{FF2B5EF4-FFF2-40B4-BE49-F238E27FC236}">
                <a16:creationId xmlns:a16="http://schemas.microsoft.com/office/drawing/2014/main" id="{064E9DF9-C5DF-4856-8C1C-5B2514B8AA93}"/>
              </a:ext>
            </a:extLst>
          </p:cNvPr>
          <p:cNvGrpSpPr/>
          <p:nvPr/>
        </p:nvGrpSpPr>
        <p:grpSpPr>
          <a:xfrm>
            <a:off x="109790" y="1142915"/>
            <a:ext cx="2620090" cy="314333"/>
            <a:chOff x="109790" y="1071864"/>
            <a:chExt cx="2620090" cy="314333"/>
          </a:xfrm>
        </p:grpSpPr>
        <p:pic>
          <p:nvPicPr>
            <p:cNvPr id="22" name="Picture 21">
              <a:extLst>
                <a:ext uri="{FF2B5EF4-FFF2-40B4-BE49-F238E27FC236}">
                  <a16:creationId xmlns:a16="http://schemas.microsoft.com/office/drawing/2014/main" id="{6A6AB8CA-9E60-4570-ADD2-5EAB9821F7D5}"/>
                </a:ext>
              </a:extLst>
            </p:cNvPr>
            <p:cNvPicPr>
              <a:picLocks noChangeAspect="1"/>
            </p:cNvPicPr>
            <p:nvPr/>
          </p:nvPicPr>
          <p:blipFill>
            <a:blip r:embed="rId8"/>
            <a:stretch>
              <a:fillRect/>
            </a:stretch>
          </p:blipFill>
          <p:spPr>
            <a:xfrm>
              <a:off x="1290448" y="1091950"/>
              <a:ext cx="1409854" cy="261309"/>
            </a:xfrm>
            <a:prstGeom prst="rect">
              <a:avLst/>
            </a:prstGeom>
          </p:spPr>
        </p:pic>
        <p:sp>
          <p:nvSpPr>
            <p:cNvPr id="23" name="TextBox 22">
              <a:extLst>
                <a:ext uri="{FF2B5EF4-FFF2-40B4-BE49-F238E27FC236}">
                  <a16:creationId xmlns:a16="http://schemas.microsoft.com/office/drawing/2014/main" id="{2325E90E-B005-4CE8-BE8A-D06B8052AABE}"/>
                </a:ext>
              </a:extLst>
            </p:cNvPr>
            <p:cNvSpPr txBox="1"/>
            <p:nvPr/>
          </p:nvSpPr>
          <p:spPr>
            <a:xfrm>
              <a:off x="109790" y="1105920"/>
              <a:ext cx="1230059"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Equation for Circle:</a:t>
              </a:r>
            </a:p>
          </p:txBody>
        </p:sp>
        <p:sp>
          <p:nvSpPr>
            <p:cNvPr id="29" name="Rectangle 28">
              <a:extLst>
                <a:ext uri="{FF2B5EF4-FFF2-40B4-BE49-F238E27FC236}">
                  <a16:creationId xmlns:a16="http://schemas.microsoft.com/office/drawing/2014/main" id="{42A609FE-2E02-4B24-86DE-99A9886CB0BE}"/>
                </a:ext>
              </a:extLst>
            </p:cNvPr>
            <p:cNvSpPr/>
            <p:nvPr/>
          </p:nvSpPr>
          <p:spPr>
            <a:xfrm>
              <a:off x="121017" y="1071864"/>
              <a:ext cx="2608863" cy="314333"/>
            </a:xfrm>
            <a:prstGeom prst="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18DB5592-7D8F-496C-B650-0D2FA1F59D5C}"/>
              </a:ext>
            </a:extLst>
          </p:cNvPr>
          <p:cNvSpPr txBox="1"/>
          <p:nvPr/>
        </p:nvSpPr>
        <p:spPr>
          <a:xfrm>
            <a:off x="3274898" y="1293655"/>
            <a:ext cx="2261450" cy="1631216"/>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Hough Circle works based on ‘votes’ to define the probable center of a circle.</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If we know the radius and the gradient of a point in an edge, then there is only one possible circle for which this would define.  Any radius for that gradient would fall somewhere upon the line.</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Hough Gradient increases speed of algo</a:t>
            </a:r>
          </a:p>
        </p:txBody>
      </p:sp>
    </p:spTree>
    <p:extLst>
      <p:ext uri="{BB962C8B-B14F-4D97-AF65-F5344CB8AC3E}">
        <p14:creationId xmlns:p14="http://schemas.microsoft.com/office/powerpoint/2010/main" val="100614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666861" y="791587"/>
            <a:ext cx="7810275" cy="314333"/>
          </a:xfrm>
        </p:spPr>
        <p:txBody>
          <a:bodyPr anchor="ctr">
            <a:normAutofit/>
          </a:bodyPr>
          <a:lstStyle/>
          <a:p>
            <a:pPr>
              <a:lnSpc>
                <a:spcPct val="90000"/>
              </a:lnSpc>
            </a:pPr>
            <a:r>
              <a:rPr lang="en-US" sz="1600" dirty="0"/>
              <a:t>Multi-Otsu Thresholding with Histograms</a:t>
            </a:r>
          </a:p>
        </p:txBody>
      </p:sp>
      <p:pic>
        <p:nvPicPr>
          <p:cNvPr id="5" name="Picture 4" descr="A picture containing shape&#10;&#10;Description automatically generated">
            <a:extLst>
              <a:ext uri="{FF2B5EF4-FFF2-40B4-BE49-F238E27FC236}">
                <a16:creationId xmlns:a16="http://schemas.microsoft.com/office/drawing/2014/main" id="{DB13FC69-41BF-43BA-8205-55F84D52E7D4}"/>
              </a:ext>
            </a:extLst>
          </p:cNvPr>
          <p:cNvPicPr>
            <a:picLocks noChangeAspect="1"/>
          </p:cNvPicPr>
          <p:nvPr/>
        </p:nvPicPr>
        <p:blipFill rotWithShape="1">
          <a:blip r:embed="rId3"/>
          <a:srcRect t="2069" b="3239"/>
          <a:stretch/>
        </p:blipFill>
        <p:spPr>
          <a:xfrm>
            <a:off x="619123" y="1190625"/>
            <a:ext cx="7905750" cy="3876676"/>
          </a:xfrm>
          <a:prstGeom prst="rect">
            <a:avLst/>
          </a:prstGeom>
        </p:spPr>
      </p:pic>
    </p:spTree>
    <p:extLst>
      <p:ext uri="{BB962C8B-B14F-4D97-AF65-F5344CB8AC3E}">
        <p14:creationId xmlns:p14="http://schemas.microsoft.com/office/powerpoint/2010/main" val="160151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126720" y="723900"/>
            <a:ext cx="8890560" cy="387212"/>
          </a:xfrm>
        </p:spPr>
        <p:txBody>
          <a:bodyPr anchor="ctr">
            <a:noAutofit/>
          </a:bodyPr>
          <a:lstStyle/>
          <a:p>
            <a:pPr>
              <a:lnSpc>
                <a:spcPct val="90000"/>
              </a:lnSpc>
            </a:pPr>
            <a:r>
              <a:rPr lang="en-US" sz="2000" dirty="0"/>
              <a:t>Manual Adjustment of Multi-Thresholding Technique</a:t>
            </a:r>
          </a:p>
        </p:txBody>
      </p:sp>
      <p:grpSp>
        <p:nvGrpSpPr>
          <p:cNvPr id="40" name="Group 39">
            <a:extLst>
              <a:ext uri="{FF2B5EF4-FFF2-40B4-BE49-F238E27FC236}">
                <a16:creationId xmlns:a16="http://schemas.microsoft.com/office/drawing/2014/main" id="{036A5BA0-2F69-42CB-A798-52ACBC1B745F}"/>
              </a:ext>
            </a:extLst>
          </p:cNvPr>
          <p:cNvGrpSpPr/>
          <p:nvPr/>
        </p:nvGrpSpPr>
        <p:grpSpPr>
          <a:xfrm>
            <a:off x="346068" y="1185567"/>
            <a:ext cx="8274517" cy="3903542"/>
            <a:chOff x="346068" y="1185567"/>
            <a:chExt cx="8274517" cy="3903542"/>
          </a:xfrm>
        </p:grpSpPr>
        <p:sp>
          <p:nvSpPr>
            <p:cNvPr id="38" name="Right Brace 37">
              <a:extLst>
                <a:ext uri="{FF2B5EF4-FFF2-40B4-BE49-F238E27FC236}">
                  <a16:creationId xmlns:a16="http://schemas.microsoft.com/office/drawing/2014/main" id="{ABBF95E0-3D79-4CC0-95DD-AE070A5DFF97}"/>
                </a:ext>
              </a:extLst>
            </p:cNvPr>
            <p:cNvSpPr/>
            <p:nvPr/>
          </p:nvSpPr>
          <p:spPr>
            <a:xfrm>
              <a:off x="6013300" y="2571750"/>
              <a:ext cx="186720" cy="877745"/>
            </a:xfrm>
            <a:prstGeom prst="rightBrace">
              <a:avLst>
                <a:gd name="adj1" fmla="val 8333"/>
                <a:gd name="adj2" fmla="val 48563"/>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868C1F93-6E4D-40B9-A900-8C7D7C552D13}"/>
                </a:ext>
              </a:extLst>
            </p:cNvPr>
            <p:cNvSpPr/>
            <p:nvPr/>
          </p:nvSpPr>
          <p:spPr>
            <a:xfrm>
              <a:off x="6722417" y="1185567"/>
              <a:ext cx="1898168" cy="3903542"/>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59B9DD6-B4FF-44FD-9163-6461D261DAF9}"/>
                </a:ext>
              </a:extLst>
            </p:cNvPr>
            <p:cNvPicPr>
              <a:picLocks noChangeAspect="1"/>
            </p:cNvPicPr>
            <p:nvPr/>
          </p:nvPicPr>
          <p:blipFill rotWithShape="1">
            <a:blip r:embed="rId3"/>
            <a:srcRect/>
            <a:stretch/>
          </p:blipFill>
          <p:spPr>
            <a:xfrm>
              <a:off x="346068" y="1267952"/>
              <a:ext cx="1535487" cy="1535487"/>
            </a:xfrm>
            <a:prstGeom prst="rect">
              <a:avLst/>
            </a:prstGeom>
            <a:ln w="15875">
              <a:solidFill>
                <a:schemeClr val="tx1"/>
              </a:solidFill>
            </a:ln>
          </p:spPr>
        </p:pic>
        <p:pic>
          <p:nvPicPr>
            <p:cNvPr id="16" name="Picture 15">
              <a:extLst>
                <a:ext uri="{FF2B5EF4-FFF2-40B4-BE49-F238E27FC236}">
                  <a16:creationId xmlns:a16="http://schemas.microsoft.com/office/drawing/2014/main" id="{80D26F27-FB8F-4D98-8CC5-ECB499AA9374}"/>
                </a:ext>
              </a:extLst>
            </p:cNvPr>
            <p:cNvPicPr>
              <a:picLocks noChangeAspect="1"/>
            </p:cNvPicPr>
            <p:nvPr/>
          </p:nvPicPr>
          <p:blipFill>
            <a:blip r:embed="rId4"/>
            <a:stretch>
              <a:fillRect/>
            </a:stretch>
          </p:blipFill>
          <p:spPr>
            <a:xfrm>
              <a:off x="2065629" y="1267951"/>
              <a:ext cx="1530080" cy="1535487"/>
            </a:xfrm>
            <a:prstGeom prst="rect">
              <a:avLst/>
            </a:prstGeom>
            <a:ln w="15875">
              <a:solidFill>
                <a:schemeClr val="tx1"/>
              </a:solidFill>
            </a:ln>
          </p:spPr>
        </p:pic>
        <p:pic>
          <p:nvPicPr>
            <p:cNvPr id="18" name="Picture 17">
              <a:extLst>
                <a:ext uri="{FF2B5EF4-FFF2-40B4-BE49-F238E27FC236}">
                  <a16:creationId xmlns:a16="http://schemas.microsoft.com/office/drawing/2014/main" id="{92AF8368-AA1B-4BA1-BCB0-10094044C908}"/>
                </a:ext>
              </a:extLst>
            </p:cNvPr>
            <p:cNvPicPr>
              <a:picLocks noChangeAspect="1"/>
            </p:cNvPicPr>
            <p:nvPr/>
          </p:nvPicPr>
          <p:blipFill rotWithShape="1">
            <a:blip r:embed="rId5"/>
            <a:srcRect/>
            <a:stretch/>
          </p:blipFill>
          <p:spPr>
            <a:xfrm>
              <a:off x="4447228" y="1289693"/>
              <a:ext cx="1546377" cy="1535486"/>
            </a:xfrm>
            <a:prstGeom prst="rect">
              <a:avLst/>
            </a:prstGeom>
            <a:ln w="15875">
              <a:solidFill>
                <a:schemeClr val="tx1"/>
              </a:solidFill>
            </a:ln>
          </p:spPr>
        </p:pic>
        <p:pic>
          <p:nvPicPr>
            <p:cNvPr id="20" name="Picture 19">
              <a:extLst>
                <a:ext uri="{FF2B5EF4-FFF2-40B4-BE49-F238E27FC236}">
                  <a16:creationId xmlns:a16="http://schemas.microsoft.com/office/drawing/2014/main" id="{C0001A7A-5D7E-4E58-B957-F924792FE204}"/>
                </a:ext>
              </a:extLst>
            </p:cNvPr>
            <p:cNvPicPr>
              <a:picLocks noChangeAspect="1"/>
            </p:cNvPicPr>
            <p:nvPr/>
          </p:nvPicPr>
          <p:blipFill rotWithShape="1">
            <a:blip r:embed="rId6"/>
            <a:srcRect t="1687"/>
            <a:stretch/>
          </p:blipFill>
          <p:spPr>
            <a:xfrm>
              <a:off x="346068" y="3265141"/>
              <a:ext cx="1539718" cy="1513745"/>
            </a:xfrm>
            <a:prstGeom prst="rect">
              <a:avLst/>
            </a:prstGeom>
            <a:ln w="15875">
              <a:solidFill>
                <a:schemeClr val="tx1"/>
              </a:solidFill>
            </a:ln>
          </p:spPr>
        </p:pic>
        <p:pic>
          <p:nvPicPr>
            <p:cNvPr id="22" name="Picture 21">
              <a:extLst>
                <a:ext uri="{FF2B5EF4-FFF2-40B4-BE49-F238E27FC236}">
                  <a16:creationId xmlns:a16="http://schemas.microsoft.com/office/drawing/2014/main" id="{3D21EAE0-38C7-4659-A487-0326DC7F0667}"/>
                </a:ext>
              </a:extLst>
            </p:cNvPr>
            <p:cNvPicPr>
              <a:picLocks noChangeAspect="1"/>
            </p:cNvPicPr>
            <p:nvPr/>
          </p:nvPicPr>
          <p:blipFill>
            <a:blip r:embed="rId7"/>
            <a:stretch>
              <a:fillRect/>
            </a:stretch>
          </p:blipFill>
          <p:spPr>
            <a:xfrm>
              <a:off x="2090901" y="3265141"/>
              <a:ext cx="1530080" cy="1513745"/>
            </a:xfrm>
            <a:prstGeom prst="rect">
              <a:avLst/>
            </a:prstGeom>
            <a:ln w="15875">
              <a:solidFill>
                <a:schemeClr val="tx1"/>
              </a:solidFill>
            </a:ln>
          </p:spPr>
        </p:pic>
        <p:pic>
          <p:nvPicPr>
            <p:cNvPr id="24" name="Picture 23">
              <a:extLst>
                <a:ext uri="{FF2B5EF4-FFF2-40B4-BE49-F238E27FC236}">
                  <a16:creationId xmlns:a16="http://schemas.microsoft.com/office/drawing/2014/main" id="{7F3D83F9-FA02-480E-B23F-B656E31721E7}"/>
                </a:ext>
              </a:extLst>
            </p:cNvPr>
            <p:cNvPicPr>
              <a:picLocks noChangeAspect="1"/>
            </p:cNvPicPr>
            <p:nvPr/>
          </p:nvPicPr>
          <p:blipFill>
            <a:blip r:embed="rId8"/>
            <a:stretch>
              <a:fillRect/>
            </a:stretch>
          </p:blipFill>
          <p:spPr>
            <a:xfrm>
              <a:off x="4460402" y="3221503"/>
              <a:ext cx="1546377" cy="1557383"/>
            </a:xfrm>
            <a:prstGeom prst="rect">
              <a:avLst/>
            </a:prstGeom>
            <a:ln w="15875">
              <a:solidFill>
                <a:schemeClr val="tx1"/>
              </a:solidFill>
            </a:ln>
          </p:spPr>
        </p:pic>
        <p:pic>
          <p:nvPicPr>
            <p:cNvPr id="26" name="Picture 25">
              <a:extLst>
                <a:ext uri="{FF2B5EF4-FFF2-40B4-BE49-F238E27FC236}">
                  <a16:creationId xmlns:a16="http://schemas.microsoft.com/office/drawing/2014/main" id="{16EADEB7-57E5-445F-81C3-358D4FAAF662}"/>
                </a:ext>
              </a:extLst>
            </p:cNvPr>
            <p:cNvPicPr>
              <a:picLocks noChangeAspect="1"/>
            </p:cNvPicPr>
            <p:nvPr/>
          </p:nvPicPr>
          <p:blipFill>
            <a:blip r:embed="rId9"/>
            <a:stretch>
              <a:fillRect/>
            </a:stretch>
          </p:blipFill>
          <p:spPr>
            <a:xfrm>
              <a:off x="6938134" y="3154298"/>
              <a:ext cx="1530019" cy="1530019"/>
            </a:xfrm>
            <a:prstGeom prst="rect">
              <a:avLst/>
            </a:prstGeom>
            <a:ln w="15875">
              <a:solidFill>
                <a:schemeClr val="tx1"/>
              </a:solidFill>
            </a:ln>
          </p:spPr>
        </p:pic>
        <p:pic>
          <p:nvPicPr>
            <p:cNvPr id="28" name="Picture 27">
              <a:extLst>
                <a:ext uri="{FF2B5EF4-FFF2-40B4-BE49-F238E27FC236}">
                  <a16:creationId xmlns:a16="http://schemas.microsoft.com/office/drawing/2014/main" id="{45CA8F8F-BC8C-476E-9ABC-5ACF16861E8C}"/>
                </a:ext>
              </a:extLst>
            </p:cNvPr>
            <p:cNvPicPr>
              <a:picLocks noChangeAspect="1"/>
            </p:cNvPicPr>
            <p:nvPr/>
          </p:nvPicPr>
          <p:blipFill>
            <a:blip r:embed="rId10"/>
            <a:stretch>
              <a:fillRect/>
            </a:stretch>
          </p:blipFill>
          <p:spPr>
            <a:xfrm>
              <a:off x="6906491" y="1289693"/>
              <a:ext cx="1530019" cy="1535484"/>
            </a:xfrm>
            <a:prstGeom prst="rect">
              <a:avLst/>
            </a:prstGeom>
            <a:ln w="15875">
              <a:solidFill>
                <a:schemeClr val="tx1"/>
              </a:solidFill>
            </a:ln>
          </p:spPr>
        </p:pic>
        <p:sp>
          <p:nvSpPr>
            <p:cNvPr id="30" name="TextBox 29">
              <a:extLst>
                <a:ext uri="{FF2B5EF4-FFF2-40B4-BE49-F238E27FC236}">
                  <a16:creationId xmlns:a16="http://schemas.microsoft.com/office/drawing/2014/main" id="{D0344744-8AD5-4E25-86C3-3EC8D5B48C3A}"/>
                </a:ext>
              </a:extLst>
            </p:cNvPr>
            <p:cNvSpPr txBox="1"/>
            <p:nvPr/>
          </p:nvSpPr>
          <p:spPr>
            <a:xfrm>
              <a:off x="6938133" y="4717412"/>
              <a:ext cx="1530019" cy="307777"/>
            </a:xfrm>
            <a:prstGeom prst="rect">
              <a:avLst/>
            </a:prstGeom>
            <a:noFill/>
          </p:spPr>
          <p:txBody>
            <a:bodyPr wrap="square" rtlCol="0">
              <a:spAutoFit/>
            </a:bodyPr>
            <a:lstStyle/>
            <a:p>
              <a:pPr algn="ctr"/>
              <a:r>
                <a:rPr lang="en-US" sz="1400" dirty="0">
                  <a:latin typeface="Cambria" panose="02040503050406030204" pitchFamily="18" charset="0"/>
                  <a:ea typeface="Cambria" panose="02040503050406030204" pitchFamily="18" charset="0"/>
                </a:rPr>
                <a:t>Final Segments</a:t>
              </a:r>
            </a:p>
          </p:txBody>
        </p:sp>
        <p:sp>
          <p:nvSpPr>
            <p:cNvPr id="31" name="TextBox 30">
              <a:extLst>
                <a:ext uri="{FF2B5EF4-FFF2-40B4-BE49-F238E27FC236}">
                  <a16:creationId xmlns:a16="http://schemas.microsoft.com/office/drawing/2014/main" id="{F98F188D-DB47-407F-BBBB-9916E085191D}"/>
                </a:ext>
              </a:extLst>
            </p:cNvPr>
            <p:cNvSpPr txBox="1"/>
            <p:nvPr/>
          </p:nvSpPr>
          <p:spPr>
            <a:xfrm>
              <a:off x="6922311" y="2851238"/>
              <a:ext cx="1561661" cy="276999"/>
            </a:xfrm>
            <a:prstGeom prst="rect">
              <a:avLst/>
            </a:prstGeom>
            <a:noFill/>
          </p:spPr>
          <p:txBody>
            <a:bodyPr wrap="square" rtlCol="0">
              <a:spAutoFit/>
            </a:bodyPr>
            <a:lstStyle/>
            <a:p>
              <a:pPr algn="ctr"/>
              <a:r>
                <a:rPr lang="en-US" sz="1200" dirty="0">
                  <a:latin typeface="Cambria" panose="02040503050406030204" pitchFamily="18" charset="0"/>
                  <a:ea typeface="Cambria" panose="02040503050406030204" pitchFamily="18" charset="0"/>
                </a:rPr>
                <a:t>OR</a:t>
              </a:r>
            </a:p>
          </p:txBody>
        </p:sp>
        <p:sp>
          <p:nvSpPr>
            <p:cNvPr id="32" name="Plus Sign 31">
              <a:extLst>
                <a:ext uri="{FF2B5EF4-FFF2-40B4-BE49-F238E27FC236}">
                  <a16:creationId xmlns:a16="http://schemas.microsoft.com/office/drawing/2014/main" id="{0B683CDA-44DA-4655-821D-A8129AAE6E09}"/>
                </a:ext>
              </a:extLst>
            </p:cNvPr>
            <p:cNvSpPr/>
            <p:nvPr/>
          </p:nvSpPr>
          <p:spPr>
            <a:xfrm>
              <a:off x="4660491" y="2887974"/>
              <a:ext cx="182565" cy="231572"/>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7642C5D8-DD76-4E9E-9D6A-55AD047BB221}"/>
                </a:ext>
              </a:extLst>
            </p:cNvPr>
            <p:cNvSpPr/>
            <p:nvPr/>
          </p:nvSpPr>
          <p:spPr>
            <a:xfrm>
              <a:off x="3811459" y="2005498"/>
              <a:ext cx="422516" cy="10720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607A4AC2-8773-41BE-A7CC-71F93923F7FD}"/>
                </a:ext>
              </a:extLst>
            </p:cNvPr>
            <p:cNvSpPr/>
            <p:nvPr/>
          </p:nvSpPr>
          <p:spPr>
            <a:xfrm>
              <a:off x="3817779" y="3919307"/>
              <a:ext cx="422516" cy="10720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C18A886-F9C3-4FF9-80BA-D907AF27483B}"/>
                </a:ext>
              </a:extLst>
            </p:cNvPr>
            <p:cNvSpPr txBox="1"/>
            <p:nvPr/>
          </p:nvSpPr>
          <p:spPr>
            <a:xfrm>
              <a:off x="346068" y="2855669"/>
              <a:ext cx="3249641" cy="307777"/>
            </a:xfrm>
            <a:prstGeom prst="rect">
              <a:avLst/>
            </a:prstGeom>
            <a:noFill/>
          </p:spPr>
          <p:txBody>
            <a:bodyPr wrap="square" rtlCol="0">
              <a:spAutoFit/>
            </a:bodyPr>
            <a:lstStyle/>
            <a:p>
              <a:pPr algn="ctr"/>
              <a:r>
                <a:rPr lang="en-US" sz="1400" dirty="0">
                  <a:latin typeface="Cambria" panose="02040503050406030204" pitchFamily="18" charset="0"/>
                  <a:ea typeface="Cambria" panose="02040503050406030204" pitchFamily="18" charset="0"/>
                </a:rPr>
                <a:t>Select Desired Regions</a:t>
              </a:r>
            </a:p>
          </p:txBody>
        </p:sp>
        <p:sp>
          <p:nvSpPr>
            <p:cNvPr id="36" name="TextBox 35">
              <a:extLst>
                <a:ext uri="{FF2B5EF4-FFF2-40B4-BE49-F238E27FC236}">
                  <a16:creationId xmlns:a16="http://schemas.microsoft.com/office/drawing/2014/main" id="{EC77262D-2CF9-426E-8093-ABF3F0690953}"/>
                </a:ext>
              </a:extLst>
            </p:cNvPr>
            <p:cNvSpPr txBox="1"/>
            <p:nvPr/>
          </p:nvSpPr>
          <p:spPr>
            <a:xfrm>
              <a:off x="4803638" y="2855669"/>
              <a:ext cx="1040640" cy="307777"/>
            </a:xfrm>
            <a:prstGeom prst="rect">
              <a:avLst/>
            </a:prstGeom>
            <a:noFill/>
          </p:spPr>
          <p:txBody>
            <a:bodyPr wrap="square" rtlCol="0">
              <a:spAutoFit/>
            </a:bodyPr>
            <a:lstStyle/>
            <a:p>
              <a:r>
                <a:rPr lang="en-US" sz="1400" dirty="0">
                  <a:latin typeface="Cambria" panose="02040503050406030204" pitchFamily="18" charset="0"/>
                  <a:ea typeface="Cambria" panose="02040503050406030204" pitchFamily="18" charset="0"/>
                </a:rPr>
                <a:t>Recombine</a:t>
              </a:r>
            </a:p>
          </p:txBody>
        </p:sp>
        <p:sp>
          <p:nvSpPr>
            <p:cNvPr id="37" name="Arrow: Right 36">
              <a:extLst>
                <a:ext uri="{FF2B5EF4-FFF2-40B4-BE49-F238E27FC236}">
                  <a16:creationId xmlns:a16="http://schemas.microsoft.com/office/drawing/2014/main" id="{08EE5F31-BD13-45F1-9227-EFB0D790F44E}"/>
                </a:ext>
              </a:extLst>
            </p:cNvPr>
            <p:cNvSpPr/>
            <p:nvPr/>
          </p:nvSpPr>
          <p:spPr>
            <a:xfrm>
              <a:off x="6100139" y="2930507"/>
              <a:ext cx="422516" cy="1581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Left Bracket 38">
              <a:extLst>
                <a:ext uri="{FF2B5EF4-FFF2-40B4-BE49-F238E27FC236}">
                  <a16:creationId xmlns:a16="http://schemas.microsoft.com/office/drawing/2014/main" id="{5C7636A5-D92C-4E2C-8EAD-9ED4287B1CF6}"/>
                </a:ext>
              </a:extLst>
            </p:cNvPr>
            <p:cNvSpPr/>
            <p:nvPr/>
          </p:nvSpPr>
          <p:spPr>
            <a:xfrm>
              <a:off x="4349793" y="2571750"/>
              <a:ext cx="97435" cy="877745"/>
            </a:xfrm>
            <a:prstGeom prst="leftBracket">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1664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47F5-2B7D-AA4D-93CA-E21B50EFE468}"/>
              </a:ext>
            </a:extLst>
          </p:cNvPr>
          <p:cNvSpPr>
            <a:spLocks noGrp="1"/>
          </p:cNvSpPr>
          <p:nvPr>
            <p:ph type="title"/>
          </p:nvPr>
        </p:nvSpPr>
        <p:spPr>
          <a:xfrm>
            <a:off x="186466" y="913125"/>
            <a:ext cx="8771067" cy="276240"/>
          </a:xfrm>
        </p:spPr>
        <p:txBody>
          <a:bodyPr>
            <a:normAutofit fontScale="90000"/>
          </a:bodyPr>
          <a:lstStyle/>
          <a:p>
            <a:r>
              <a:rPr lang="en-US" sz="3200" dirty="0">
                <a:latin typeface="Cambria" panose="02040503050406030204" pitchFamily="18" charset="0"/>
                <a:ea typeface="Cambria" panose="02040503050406030204" pitchFamily="18" charset="0"/>
              </a:rPr>
              <a:t>Quantum Dot Nanotechnology</a:t>
            </a:r>
          </a:p>
        </p:txBody>
      </p:sp>
      <p:sp>
        <p:nvSpPr>
          <p:cNvPr id="3" name="Content Placeholder 2">
            <a:extLst>
              <a:ext uri="{FF2B5EF4-FFF2-40B4-BE49-F238E27FC236}">
                <a16:creationId xmlns:a16="http://schemas.microsoft.com/office/drawing/2014/main" id="{9D9C2773-940D-8046-A2CE-1255228515B7}"/>
              </a:ext>
            </a:extLst>
          </p:cNvPr>
          <p:cNvSpPr>
            <a:spLocks noGrp="1"/>
          </p:cNvSpPr>
          <p:nvPr>
            <p:ph idx="1"/>
          </p:nvPr>
        </p:nvSpPr>
        <p:spPr>
          <a:xfrm>
            <a:off x="2664150" y="1702716"/>
            <a:ext cx="3654425" cy="3354739"/>
          </a:xfrm>
        </p:spPr>
        <p:txBody>
          <a:bodyPr>
            <a:normAutofit/>
          </a:bodyPr>
          <a:lstStyle/>
          <a:p>
            <a:pPr marL="182880" indent="-182880"/>
            <a:r>
              <a:rPr lang="en-US" sz="1400" dirty="0">
                <a:latin typeface="Cambria" panose="02040503050406030204" pitchFamily="18" charset="0"/>
                <a:ea typeface="Cambria" panose="02040503050406030204" pitchFamily="18" charset="0"/>
              </a:rPr>
              <a:t>Man-made nanoscale crystal semiconductors</a:t>
            </a:r>
          </a:p>
          <a:p>
            <a:pPr marL="182880" indent="-182880"/>
            <a:endParaRPr lang="en-US" sz="1400" dirty="0">
              <a:latin typeface="Cambria" panose="02040503050406030204" pitchFamily="18" charset="0"/>
              <a:ea typeface="Cambria" panose="02040503050406030204" pitchFamily="18" charset="0"/>
            </a:endParaRPr>
          </a:p>
          <a:p>
            <a:pPr marL="182880" indent="-182880"/>
            <a:r>
              <a:rPr lang="en-US" sz="1400" dirty="0">
                <a:latin typeface="Cambria" panose="02040503050406030204" pitchFamily="18" charset="0"/>
                <a:ea typeface="Cambria" panose="02040503050406030204" pitchFamily="18" charset="0"/>
              </a:rPr>
              <a:t>Extremely small (takes 10,000 QDs to span width of human hair)</a:t>
            </a:r>
          </a:p>
          <a:p>
            <a:pPr marL="182880" indent="-182880"/>
            <a:endParaRPr lang="en-US" sz="1400" dirty="0">
              <a:latin typeface="Cambria" panose="02040503050406030204" pitchFamily="18" charset="0"/>
              <a:ea typeface="Cambria" panose="02040503050406030204" pitchFamily="18" charset="0"/>
            </a:endParaRPr>
          </a:p>
          <a:p>
            <a:pPr marL="182880" indent="-182880"/>
            <a:r>
              <a:rPr lang="en-US" sz="1400" dirty="0">
                <a:latin typeface="Cambria" panose="02040503050406030204" pitchFamily="18" charset="0"/>
                <a:ea typeface="Cambria" panose="02040503050406030204" pitchFamily="18" charset="0"/>
              </a:rPr>
              <a:t>Convert between optical, electrical, and chemical energy</a:t>
            </a:r>
          </a:p>
          <a:p>
            <a:pPr marL="182880" indent="-182880"/>
            <a:endParaRPr lang="en-US" sz="1400" dirty="0">
              <a:latin typeface="Cambria" panose="02040503050406030204" pitchFamily="18" charset="0"/>
              <a:ea typeface="Cambria" panose="02040503050406030204" pitchFamily="18" charset="0"/>
            </a:endParaRPr>
          </a:p>
          <a:p>
            <a:pPr marL="182880" indent="-182880"/>
            <a:r>
              <a:rPr lang="en-US" sz="1400" dirty="0">
                <a:latin typeface="Cambria" panose="02040503050406030204" pitchFamily="18" charset="0"/>
                <a:ea typeface="Cambria" panose="02040503050406030204" pitchFamily="18" charset="0"/>
              </a:rPr>
              <a:t>Used in solar cells, LCD/LED displays, photocatalysts, and photovoltaics, and medical imaging and therapies</a:t>
            </a:r>
          </a:p>
          <a:p>
            <a:endParaRPr lang="en-US" sz="2000" dirty="0"/>
          </a:p>
        </p:txBody>
      </p:sp>
      <p:grpSp>
        <p:nvGrpSpPr>
          <p:cNvPr id="8" name="Group 7">
            <a:extLst>
              <a:ext uri="{FF2B5EF4-FFF2-40B4-BE49-F238E27FC236}">
                <a16:creationId xmlns:a16="http://schemas.microsoft.com/office/drawing/2014/main" id="{B5877531-572D-4999-A941-5D38AACCDBB1}"/>
              </a:ext>
            </a:extLst>
          </p:cNvPr>
          <p:cNvGrpSpPr/>
          <p:nvPr/>
        </p:nvGrpSpPr>
        <p:grpSpPr>
          <a:xfrm>
            <a:off x="123970" y="1474366"/>
            <a:ext cx="2348841" cy="1174831"/>
            <a:chOff x="123970" y="1385163"/>
            <a:chExt cx="2348841" cy="1174831"/>
          </a:xfrm>
        </p:grpSpPr>
        <p:pic>
          <p:nvPicPr>
            <p:cNvPr id="5" name="Picture 4">
              <a:extLst>
                <a:ext uri="{FF2B5EF4-FFF2-40B4-BE49-F238E27FC236}">
                  <a16:creationId xmlns:a16="http://schemas.microsoft.com/office/drawing/2014/main" id="{59C2B58F-B979-4D08-8716-EA40B226393E}"/>
                </a:ext>
              </a:extLst>
            </p:cNvPr>
            <p:cNvPicPr>
              <a:picLocks noChangeAspect="1"/>
            </p:cNvPicPr>
            <p:nvPr/>
          </p:nvPicPr>
          <p:blipFill>
            <a:blip r:embed="rId3"/>
            <a:stretch>
              <a:fillRect/>
            </a:stretch>
          </p:blipFill>
          <p:spPr>
            <a:xfrm>
              <a:off x="277251" y="1385163"/>
              <a:ext cx="2136608" cy="1030971"/>
            </a:xfrm>
            <a:prstGeom prst="rect">
              <a:avLst/>
            </a:prstGeom>
          </p:spPr>
        </p:pic>
        <p:sp>
          <p:nvSpPr>
            <p:cNvPr id="7" name="TextBox 6">
              <a:extLst>
                <a:ext uri="{FF2B5EF4-FFF2-40B4-BE49-F238E27FC236}">
                  <a16:creationId xmlns:a16="http://schemas.microsoft.com/office/drawing/2014/main" id="{B717E3C3-B725-4A46-9009-095C428F3686}"/>
                </a:ext>
              </a:extLst>
            </p:cNvPr>
            <p:cNvSpPr txBox="1"/>
            <p:nvPr/>
          </p:nvSpPr>
          <p:spPr>
            <a:xfrm>
              <a:off x="123970" y="2359939"/>
              <a:ext cx="2348841" cy="200055"/>
            </a:xfrm>
            <a:prstGeom prst="rect">
              <a:avLst/>
            </a:prstGeom>
            <a:noFill/>
          </p:spPr>
          <p:txBody>
            <a:bodyPr wrap="square">
              <a:spAutoFit/>
            </a:bodyPr>
            <a:lstStyle/>
            <a:p>
              <a:pPr algn="r"/>
              <a:r>
                <a:rPr lang="en-US" sz="700" dirty="0">
                  <a:solidFill>
                    <a:schemeClr val="bg1">
                      <a:lumMod val="65000"/>
                    </a:schemeClr>
                  </a:solidFill>
                </a:rPr>
                <a:t>https://www.graphene-info.com/graphene-quantum-dots</a:t>
              </a:r>
            </a:p>
          </p:txBody>
        </p:sp>
      </p:grpSp>
      <p:pic>
        <p:nvPicPr>
          <p:cNvPr id="1026" name="Picture 2" descr="TCL unveils flagship X10 8K Quantum Dot TV | What Hi-Fi?">
            <a:extLst>
              <a:ext uri="{FF2B5EF4-FFF2-40B4-BE49-F238E27FC236}">
                <a16:creationId xmlns:a16="http://schemas.microsoft.com/office/drawing/2014/main" id="{2E662EB8-D146-41EF-BC30-5195B715F9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18" t="8359" r="11689" b="5787"/>
          <a:stretch/>
        </p:blipFill>
        <p:spPr bwMode="auto">
          <a:xfrm>
            <a:off x="6220639" y="3291717"/>
            <a:ext cx="2736894" cy="17657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8433B5C-D23B-4F99-B808-05ADDD4BF2C1}"/>
              </a:ext>
            </a:extLst>
          </p:cNvPr>
          <p:cNvGrpSpPr/>
          <p:nvPr/>
        </p:nvGrpSpPr>
        <p:grpSpPr>
          <a:xfrm>
            <a:off x="123970" y="3084270"/>
            <a:ext cx="2496560" cy="1976486"/>
            <a:chOff x="123970" y="3151625"/>
            <a:chExt cx="2496560" cy="1976486"/>
          </a:xfrm>
        </p:grpSpPr>
        <p:pic>
          <p:nvPicPr>
            <p:cNvPr id="1028" name="Picture 4" descr="thumbnail image: Mixed-Quantum-Dot Solar Cells">
              <a:extLst>
                <a:ext uri="{FF2B5EF4-FFF2-40B4-BE49-F238E27FC236}">
                  <a16:creationId xmlns:a16="http://schemas.microsoft.com/office/drawing/2014/main" id="{6B85484B-29F3-426A-8E8B-5C5544416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70" y="3151625"/>
              <a:ext cx="2434064" cy="18286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9122C6-3806-4E62-9FB7-4E889A3D9A2C}"/>
                </a:ext>
              </a:extLst>
            </p:cNvPr>
            <p:cNvSpPr txBox="1"/>
            <p:nvPr/>
          </p:nvSpPr>
          <p:spPr>
            <a:xfrm>
              <a:off x="186466" y="4928056"/>
              <a:ext cx="2434064" cy="200055"/>
            </a:xfrm>
            <a:prstGeom prst="rect">
              <a:avLst/>
            </a:prstGeom>
            <a:noFill/>
          </p:spPr>
          <p:txBody>
            <a:bodyPr wrap="square">
              <a:spAutoFit/>
            </a:bodyPr>
            <a:lstStyle/>
            <a:p>
              <a:pPr algn="r"/>
              <a:r>
                <a:rPr lang="en-US" sz="700" dirty="0">
                  <a:solidFill>
                    <a:schemeClr val="bg1">
                      <a:lumMod val="65000"/>
                    </a:schemeClr>
                  </a:solidFill>
                </a:rPr>
                <a:t>https://www.chemistryviews.org/</a:t>
              </a:r>
            </a:p>
          </p:txBody>
        </p:sp>
      </p:grpSp>
      <p:grpSp>
        <p:nvGrpSpPr>
          <p:cNvPr id="12" name="Group 11">
            <a:extLst>
              <a:ext uri="{FF2B5EF4-FFF2-40B4-BE49-F238E27FC236}">
                <a16:creationId xmlns:a16="http://schemas.microsoft.com/office/drawing/2014/main" id="{7E05B383-09BF-496D-A9FA-6E73E82F0CD2}"/>
              </a:ext>
            </a:extLst>
          </p:cNvPr>
          <p:cNvGrpSpPr/>
          <p:nvPr/>
        </p:nvGrpSpPr>
        <p:grpSpPr>
          <a:xfrm>
            <a:off x="6462925" y="1474366"/>
            <a:ext cx="2350258" cy="1687669"/>
            <a:chOff x="6424691" y="1258075"/>
            <a:chExt cx="2350258" cy="1687669"/>
          </a:xfrm>
        </p:grpSpPr>
        <p:pic>
          <p:nvPicPr>
            <p:cNvPr id="1030" name="Picture 6">
              <a:extLst>
                <a:ext uri="{FF2B5EF4-FFF2-40B4-BE49-F238E27FC236}">
                  <a16:creationId xmlns:a16="http://schemas.microsoft.com/office/drawing/2014/main" id="{27C68CCD-FA3D-4FAD-BCA6-40BC5A7B2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691" y="1258075"/>
              <a:ext cx="2225223" cy="154914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D69DE38-E5A3-45EE-91C5-910BCE7C6D86}"/>
                </a:ext>
              </a:extLst>
            </p:cNvPr>
            <p:cNvSpPr txBox="1"/>
            <p:nvPr/>
          </p:nvSpPr>
          <p:spPr>
            <a:xfrm>
              <a:off x="6801106" y="2745689"/>
              <a:ext cx="1973843" cy="200055"/>
            </a:xfrm>
            <a:prstGeom prst="rect">
              <a:avLst/>
            </a:prstGeom>
            <a:noFill/>
          </p:spPr>
          <p:txBody>
            <a:bodyPr wrap="square" rtlCol="0">
              <a:spAutoFit/>
            </a:bodyPr>
            <a:lstStyle/>
            <a:p>
              <a:r>
                <a:rPr lang="en-US" sz="700" dirty="0">
                  <a:solidFill>
                    <a:schemeClr val="bg1">
                      <a:lumMod val="65000"/>
                    </a:schemeClr>
                  </a:solidFill>
                </a:rPr>
                <a:t>Dr. Richard Tilley: https://www.sciencelearn.org.</a:t>
              </a:r>
            </a:p>
          </p:txBody>
        </p:sp>
      </p:grpSp>
    </p:spTree>
    <p:extLst>
      <p:ext uri="{BB962C8B-B14F-4D97-AF65-F5344CB8AC3E}">
        <p14:creationId xmlns:p14="http://schemas.microsoft.com/office/powerpoint/2010/main" val="10920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666861" y="791587"/>
            <a:ext cx="7810275" cy="314333"/>
          </a:xfrm>
        </p:spPr>
        <p:txBody>
          <a:bodyPr anchor="ctr">
            <a:normAutofit/>
          </a:bodyPr>
          <a:lstStyle/>
          <a:p>
            <a:pPr algn="l">
              <a:lnSpc>
                <a:spcPct val="90000"/>
              </a:lnSpc>
            </a:pPr>
            <a:r>
              <a:rPr lang="en-US" sz="1600" dirty="0"/>
              <a:t>Multi-Otsu Thresholding					K-Means Color Quantization</a:t>
            </a:r>
          </a:p>
        </p:txBody>
      </p:sp>
      <p:pic>
        <p:nvPicPr>
          <p:cNvPr id="1045" name="Picture 1044">
            <a:extLst>
              <a:ext uri="{FF2B5EF4-FFF2-40B4-BE49-F238E27FC236}">
                <a16:creationId xmlns:a16="http://schemas.microsoft.com/office/drawing/2014/main" id="{3BDA8C6E-93F5-449E-A1C5-3177ED512282}"/>
              </a:ext>
            </a:extLst>
          </p:cNvPr>
          <p:cNvPicPr>
            <a:picLocks noChangeAspect="1"/>
          </p:cNvPicPr>
          <p:nvPr/>
        </p:nvPicPr>
        <p:blipFill>
          <a:blip r:embed="rId3"/>
          <a:stretch>
            <a:fillRect/>
          </a:stretch>
        </p:blipFill>
        <p:spPr>
          <a:xfrm>
            <a:off x="362370" y="1200150"/>
            <a:ext cx="4092582" cy="3504300"/>
          </a:xfrm>
          <a:prstGeom prst="rect">
            <a:avLst/>
          </a:prstGeom>
        </p:spPr>
      </p:pic>
      <p:pic>
        <p:nvPicPr>
          <p:cNvPr id="1048" name="Picture 1047">
            <a:extLst>
              <a:ext uri="{FF2B5EF4-FFF2-40B4-BE49-F238E27FC236}">
                <a16:creationId xmlns:a16="http://schemas.microsoft.com/office/drawing/2014/main" id="{29B85E05-6D31-4821-A0CB-1B46B16AEB76}"/>
              </a:ext>
            </a:extLst>
          </p:cNvPr>
          <p:cNvPicPr>
            <a:picLocks noChangeAspect="1"/>
          </p:cNvPicPr>
          <p:nvPr/>
        </p:nvPicPr>
        <p:blipFill>
          <a:blip r:embed="rId4"/>
          <a:stretch>
            <a:fillRect/>
          </a:stretch>
        </p:blipFill>
        <p:spPr>
          <a:xfrm>
            <a:off x="5003799" y="1856803"/>
            <a:ext cx="3242083" cy="2835503"/>
          </a:xfrm>
          <a:prstGeom prst="rect">
            <a:avLst/>
          </a:prstGeom>
        </p:spPr>
      </p:pic>
      <p:pic>
        <p:nvPicPr>
          <p:cNvPr id="1050" name="Picture 1049">
            <a:extLst>
              <a:ext uri="{FF2B5EF4-FFF2-40B4-BE49-F238E27FC236}">
                <a16:creationId xmlns:a16="http://schemas.microsoft.com/office/drawing/2014/main" id="{B643B84D-CA07-4B54-8882-6EFDEA72837B}"/>
              </a:ext>
            </a:extLst>
          </p:cNvPr>
          <p:cNvPicPr>
            <a:picLocks noChangeAspect="1"/>
          </p:cNvPicPr>
          <p:nvPr/>
        </p:nvPicPr>
        <p:blipFill>
          <a:blip r:embed="rId5"/>
          <a:stretch>
            <a:fillRect/>
          </a:stretch>
        </p:blipFill>
        <p:spPr>
          <a:xfrm>
            <a:off x="5003799" y="1226897"/>
            <a:ext cx="3242083" cy="642049"/>
          </a:xfrm>
          <a:prstGeom prst="rect">
            <a:avLst/>
          </a:prstGeom>
        </p:spPr>
      </p:pic>
      <p:sp>
        <p:nvSpPr>
          <p:cNvPr id="61" name="TextBox 60">
            <a:extLst>
              <a:ext uri="{FF2B5EF4-FFF2-40B4-BE49-F238E27FC236}">
                <a16:creationId xmlns:a16="http://schemas.microsoft.com/office/drawing/2014/main" id="{78BAF783-6496-49BF-9571-D96C99F28CE2}"/>
              </a:ext>
            </a:extLst>
          </p:cNvPr>
          <p:cNvSpPr txBox="1"/>
          <p:nvPr/>
        </p:nvSpPr>
        <p:spPr>
          <a:xfrm>
            <a:off x="5003800" y="4757520"/>
            <a:ext cx="2990850" cy="215444"/>
          </a:xfrm>
          <a:prstGeom prst="rect">
            <a:avLst/>
          </a:prstGeom>
          <a:noFill/>
        </p:spPr>
        <p:txBody>
          <a:bodyPr wrap="square">
            <a:spAutoFit/>
          </a:bodyPr>
          <a:lstStyle/>
          <a:p>
            <a:r>
              <a:rPr lang="en-US" sz="800" b="0" i="0" dirty="0" err="1">
                <a:solidFill>
                  <a:schemeClr val="bg1">
                    <a:lumMod val="65000"/>
                  </a:schemeClr>
                </a:solidFill>
                <a:effectLst/>
                <a:latin typeface="Calibri" panose="020F0502020204030204" pitchFamily="34" charset="0"/>
                <a:cs typeface="Calibri" panose="020F0502020204030204" pitchFamily="34" charset="0"/>
              </a:rPr>
              <a:t>Guojian</a:t>
            </a:r>
            <a:r>
              <a:rPr lang="en-US" sz="800" b="0" i="0" dirty="0">
                <a:solidFill>
                  <a:schemeClr val="bg1">
                    <a:lumMod val="65000"/>
                  </a:schemeClr>
                </a:solidFill>
                <a:effectLst/>
                <a:latin typeface="Calibri" panose="020F0502020204030204" pitchFamily="34" charset="0"/>
                <a:cs typeface="Calibri" panose="020F0502020204030204" pitchFamily="34" charset="0"/>
              </a:rPr>
              <a:t> Cheng and </a:t>
            </a:r>
            <a:r>
              <a:rPr lang="en-US" sz="800" b="0" i="0" dirty="0" err="1">
                <a:solidFill>
                  <a:schemeClr val="bg1">
                    <a:lumMod val="65000"/>
                  </a:schemeClr>
                </a:solidFill>
                <a:effectLst/>
                <a:latin typeface="Calibri" panose="020F0502020204030204" pitchFamily="34" charset="0"/>
                <a:cs typeface="Calibri" panose="020F0502020204030204" pitchFamily="34" charset="0"/>
              </a:rPr>
              <a:t>Junjie</a:t>
            </a:r>
            <a:r>
              <a:rPr lang="en-US" sz="800" b="0" i="0" dirty="0">
                <a:solidFill>
                  <a:schemeClr val="bg1">
                    <a:lumMod val="65000"/>
                  </a:schemeClr>
                </a:solidFill>
                <a:effectLst/>
                <a:latin typeface="Calibri" panose="020F0502020204030204" pitchFamily="34" charset="0"/>
                <a:cs typeface="Calibri" panose="020F0502020204030204" pitchFamily="34" charset="0"/>
              </a:rPr>
              <a:t> Wei 2019 </a:t>
            </a:r>
            <a:r>
              <a:rPr lang="en-US" sz="800" b="0" i="1" dirty="0">
                <a:solidFill>
                  <a:schemeClr val="bg1">
                    <a:lumMod val="65000"/>
                  </a:schemeClr>
                </a:solidFill>
                <a:effectLst/>
                <a:latin typeface="Calibri" panose="020F0502020204030204" pitchFamily="34" charset="0"/>
                <a:cs typeface="Calibri" panose="020F0502020204030204" pitchFamily="34" charset="0"/>
              </a:rPr>
              <a:t>J. Phys.: Conf. Ser.</a:t>
            </a:r>
            <a:r>
              <a:rPr lang="en-US" sz="800" b="0" i="0" dirty="0">
                <a:solidFill>
                  <a:schemeClr val="bg1">
                    <a:lumMod val="65000"/>
                  </a:schemeClr>
                </a:solidFill>
                <a:effectLst/>
                <a:latin typeface="Calibri" panose="020F0502020204030204" pitchFamily="34" charset="0"/>
                <a:cs typeface="Calibri" panose="020F0502020204030204" pitchFamily="34" charset="0"/>
              </a:rPr>
              <a:t> </a:t>
            </a:r>
            <a:r>
              <a:rPr lang="en-US" sz="800" b="1" i="0" dirty="0">
                <a:solidFill>
                  <a:schemeClr val="bg1">
                    <a:lumMod val="65000"/>
                  </a:schemeClr>
                </a:solidFill>
                <a:effectLst/>
                <a:latin typeface="Calibri" panose="020F0502020204030204" pitchFamily="34" charset="0"/>
                <a:cs typeface="Calibri" panose="020F0502020204030204" pitchFamily="34" charset="0"/>
              </a:rPr>
              <a:t>1213</a:t>
            </a:r>
            <a:r>
              <a:rPr lang="en-US" sz="800" b="0" i="0" dirty="0">
                <a:solidFill>
                  <a:schemeClr val="bg1">
                    <a:lumMod val="65000"/>
                  </a:schemeClr>
                </a:solidFill>
                <a:effectLst/>
                <a:latin typeface="Calibri" panose="020F0502020204030204" pitchFamily="34" charset="0"/>
                <a:cs typeface="Calibri" panose="020F0502020204030204" pitchFamily="34" charset="0"/>
              </a:rPr>
              <a:t> 042012</a:t>
            </a:r>
            <a:endParaRPr lang="en-US" sz="800" dirty="0">
              <a:solidFill>
                <a:schemeClr val="bg1">
                  <a:lumMod val="65000"/>
                </a:schemeClr>
              </a:solidFill>
              <a:latin typeface="Calibri" panose="020F0502020204030204" pitchFamily="34" charset="0"/>
              <a:cs typeface="Calibri" panose="020F0502020204030204" pitchFamily="34" charset="0"/>
            </a:endParaRPr>
          </a:p>
        </p:txBody>
      </p:sp>
      <p:sp>
        <p:nvSpPr>
          <p:cNvPr id="63" name="TextBox 62">
            <a:extLst>
              <a:ext uri="{FF2B5EF4-FFF2-40B4-BE49-F238E27FC236}">
                <a16:creationId xmlns:a16="http://schemas.microsoft.com/office/drawing/2014/main" id="{EB692C66-3D2D-4D4B-9C20-604971AB80FF}"/>
              </a:ext>
            </a:extLst>
          </p:cNvPr>
          <p:cNvSpPr txBox="1"/>
          <p:nvPr/>
        </p:nvSpPr>
        <p:spPr>
          <a:xfrm>
            <a:off x="362370" y="4757520"/>
            <a:ext cx="825500" cy="215444"/>
          </a:xfrm>
          <a:prstGeom prst="rect">
            <a:avLst/>
          </a:prstGeom>
          <a:noFill/>
        </p:spPr>
        <p:txBody>
          <a:bodyPr wrap="square">
            <a:spAutoFit/>
          </a:bodyPr>
          <a:lstStyle/>
          <a:p>
            <a:r>
              <a:rPr lang="en-US" sz="800" dirty="0">
                <a:solidFill>
                  <a:schemeClr val="bg1">
                    <a:lumMod val="65000"/>
                  </a:schemeClr>
                </a:solidFill>
                <a:latin typeface="Calibri" panose="020F0502020204030204" pitchFamily="34" charset="0"/>
                <a:cs typeface="Calibri" panose="020F0502020204030204" pitchFamily="34" charset="0"/>
              </a:rPr>
              <a:t>wikipedia.org</a:t>
            </a:r>
          </a:p>
        </p:txBody>
      </p:sp>
      <p:sp>
        <p:nvSpPr>
          <p:cNvPr id="1053" name="TextBox 1052">
            <a:extLst>
              <a:ext uri="{FF2B5EF4-FFF2-40B4-BE49-F238E27FC236}">
                <a16:creationId xmlns:a16="http://schemas.microsoft.com/office/drawing/2014/main" id="{2265A259-45EC-4B57-AD02-2FB2D855F15F}"/>
              </a:ext>
            </a:extLst>
          </p:cNvPr>
          <p:cNvSpPr txBox="1"/>
          <p:nvPr/>
        </p:nvSpPr>
        <p:spPr>
          <a:xfrm>
            <a:off x="2928620" y="2835380"/>
            <a:ext cx="1889552" cy="1631216"/>
          </a:xfrm>
          <a:prstGeom prst="rect">
            <a:avLst/>
          </a:prstGeom>
          <a:noFill/>
          <a:ln w="25400">
            <a:solidFill>
              <a:srgbClr val="782F3E"/>
            </a:solidFill>
          </a:ln>
        </p:spPr>
        <p:txBody>
          <a:bodyPr wrap="square" rtlCol="0">
            <a:spAutoFit/>
          </a:bodyPr>
          <a:lstStyle/>
          <a:p>
            <a:r>
              <a:rPr lang="en-US" sz="1000" b="1" dirty="0">
                <a:solidFill>
                  <a:srgbClr val="782F3E"/>
                </a:solidFill>
                <a:latin typeface="Calibri" panose="020F0502020204030204" pitchFamily="34" charset="0"/>
                <a:cs typeface="Calibri" panose="020F0502020204030204" pitchFamily="34" charset="0"/>
              </a:rPr>
              <a:t>Multi-Otsu Thresholding tends to run so many more iterations due to summation calculations and k-means limits unnecessary iterations.</a:t>
            </a:r>
          </a:p>
          <a:p>
            <a:endParaRPr lang="en-US" sz="1000" b="1" dirty="0">
              <a:solidFill>
                <a:srgbClr val="782F3E"/>
              </a:solidFill>
              <a:latin typeface="Calibri" panose="020F0502020204030204" pitchFamily="34" charset="0"/>
              <a:cs typeface="Calibri" panose="020F0502020204030204" pitchFamily="34" charset="0"/>
            </a:endParaRPr>
          </a:p>
          <a:p>
            <a:endParaRPr lang="en-US" sz="1000" b="1" dirty="0">
              <a:solidFill>
                <a:srgbClr val="782F3E"/>
              </a:solidFill>
              <a:latin typeface="Calibri" panose="020F0502020204030204" pitchFamily="34" charset="0"/>
              <a:cs typeface="Calibri" panose="020F0502020204030204" pitchFamily="34" charset="0"/>
            </a:endParaRPr>
          </a:p>
          <a:p>
            <a:r>
              <a:rPr lang="en-US" sz="1000" b="1" dirty="0">
                <a:solidFill>
                  <a:srgbClr val="782F3E"/>
                </a:solidFill>
                <a:latin typeface="Calibri" panose="020F0502020204030204" pitchFamily="34" charset="0"/>
                <a:cs typeface="Calibri" panose="020F0502020204030204" pitchFamily="34" charset="0"/>
              </a:rPr>
              <a:t>The number of objects that change cluster is smaller than a given threshold</a:t>
            </a:r>
          </a:p>
        </p:txBody>
      </p:sp>
    </p:spTree>
    <p:extLst>
      <p:ext uri="{BB962C8B-B14F-4D97-AF65-F5344CB8AC3E}">
        <p14:creationId xmlns:p14="http://schemas.microsoft.com/office/powerpoint/2010/main" val="217727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612625" y="807390"/>
            <a:ext cx="7810275" cy="314333"/>
          </a:xfrm>
        </p:spPr>
        <p:txBody>
          <a:bodyPr anchor="ctr">
            <a:normAutofit/>
          </a:bodyPr>
          <a:lstStyle/>
          <a:p>
            <a:pPr algn="l">
              <a:lnSpc>
                <a:spcPct val="90000"/>
              </a:lnSpc>
            </a:pPr>
            <a:r>
              <a:rPr lang="en-US" sz="1600" dirty="0"/>
              <a:t>Color Quantization with k-means</a:t>
            </a:r>
          </a:p>
        </p:txBody>
      </p:sp>
      <p:sp>
        <p:nvSpPr>
          <p:cNvPr id="7" name="TextBox 6">
            <a:extLst>
              <a:ext uri="{FF2B5EF4-FFF2-40B4-BE49-F238E27FC236}">
                <a16:creationId xmlns:a16="http://schemas.microsoft.com/office/drawing/2014/main" id="{99225C07-49FE-4A34-9545-521BC567EC16}"/>
              </a:ext>
            </a:extLst>
          </p:cNvPr>
          <p:cNvSpPr txBox="1"/>
          <p:nvPr/>
        </p:nvSpPr>
        <p:spPr>
          <a:xfrm>
            <a:off x="6137983" y="2996998"/>
            <a:ext cx="2828217" cy="2031325"/>
          </a:xfrm>
          <a:prstGeom prst="rect">
            <a:avLst/>
          </a:prstGeom>
          <a:noFill/>
        </p:spPr>
        <p:txBody>
          <a:bodyPr wrap="square" rtlCol="0">
            <a:spAutoFit/>
          </a:bodyPr>
          <a:lstStyle/>
          <a:p>
            <a:r>
              <a:rPr lang="en-US" sz="900" b="1" dirty="0">
                <a:latin typeface="Calibri" panose="020F0502020204030204" pitchFamily="34" charset="0"/>
                <a:cs typeface="Calibri" panose="020F0502020204030204" pitchFamily="34" charset="0"/>
              </a:rPr>
              <a:t>Step 4:</a:t>
            </a:r>
            <a:r>
              <a:rPr lang="en-US" sz="900" dirty="0">
                <a:latin typeface="Calibri" panose="020F0502020204030204" pitchFamily="34" charset="0"/>
                <a:cs typeface="Calibri" panose="020F0502020204030204" pitchFamily="34" charset="0"/>
              </a:rPr>
              <a:t> For each iteration, the average color is calculated for each cluster group thereby shifting the centroid toward the true center of the cluster.  This step-wise behavior is seen above.</a:t>
            </a:r>
          </a:p>
          <a:p>
            <a:endParaRPr lang="en-US" sz="900" b="1" dirty="0">
              <a:latin typeface="Calibri" panose="020F0502020204030204" pitchFamily="34" charset="0"/>
              <a:cs typeface="Calibri" panose="020F0502020204030204" pitchFamily="34" charset="0"/>
            </a:endParaRPr>
          </a:p>
          <a:p>
            <a:r>
              <a:rPr lang="en-US" sz="900" b="1" dirty="0">
                <a:latin typeface="Calibri" panose="020F0502020204030204" pitchFamily="34" charset="0"/>
                <a:cs typeface="Calibri" panose="020F0502020204030204" pitchFamily="34" charset="0"/>
              </a:rPr>
              <a:t>Step 5:</a:t>
            </a:r>
            <a:r>
              <a:rPr lang="en-US" sz="900" dirty="0">
                <a:latin typeface="Calibri" panose="020F0502020204030204" pitchFamily="34" charset="0"/>
                <a:cs typeface="Calibri" panose="020F0502020204030204" pitchFamily="34" charset="0"/>
              </a:rPr>
              <a:t> Iterate again over image with newly defined centroids and recalculate variances from each pixel value with centroid and make sure it’s still in correct cluster.</a:t>
            </a:r>
          </a:p>
          <a:p>
            <a:endParaRPr lang="en-US" sz="900" dirty="0">
              <a:latin typeface="Calibri" panose="020F0502020204030204" pitchFamily="34" charset="0"/>
              <a:cs typeface="Calibri" panose="020F0502020204030204" pitchFamily="34" charset="0"/>
            </a:endParaRPr>
          </a:p>
          <a:p>
            <a:r>
              <a:rPr lang="en-US" sz="900" b="1" dirty="0">
                <a:latin typeface="Calibri" panose="020F0502020204030204" pitchFamily="34" charset="0"/>
                <a:cs typeface="Calibri" panose="020F0502020204030204" pitchFamily="34" charset="0"/>
              </a:rPr>
              <a:t>Step 6: </a:t>
            </a:r>
            <a:r>
              <a:rPr lang="en-US" sz="900" dirty="0">
                <a:latin typeface="Calibri" panose="020F0502020204030204" pitchFamily="34" charset="0"/>
                <a:cs typeface="Calibri" panose="020F0502020204030204" pitchFamily="34" charset="0"/>
              </a:rPr>
              <a:t>iterate set number of times or until the variance (epsilon) is reached.  All pixels in each cluster are converted to the color value of the centroid, thus reducing the image to k-values.</a:t>
            </a:r>
          </a:p>
        </p:txBody>
      </p:sp>
      <p:pic>
        <p:nvPicPr>
          <p:cNvPr id="1026" name="Picture 2">
            <a:extLst>
              <a:ext uri="{FF2B5EF4-FFF2-40B4-BE49-F238E27FC236}">
                <a16:creationId xmlns:a16="http://schemas.microsoft.com/office/drawing/2014/main" id="{5F45EAFC-1B36-43FA-B09E-7B57E9354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05" y="1251284"/>
            <a:ext cx="2497805" cy="1665889"/>
          </a:xfrm>
          <a:prstGeom prst="rect">
            <a:avLst/>
          </a:prstGeom>
          <a:solidFill>
            <a:srgbClr val="6EAC22"/>
          </a:solidFill>
        </p:spPr>
      </p:pic>
      <p:sp>
        <p:nvSpPr>
          <p:cNvPr id="3" name="Circle: Hollow 2">
            <a:extLst>
              <a:ext uri="{FF2B5EF4-FFF2-40B4-BE49-F238E27FC236}">
                <a16:creationId xmlns:a16="http://schemas.microsoft.com/office/drawing/2014/main" id="{7EBD969F-468D-476F-8A82-0C6A1B6F05CC}"/>
              </a:ext>
            </a:extLst>
          </p:cNvPr>
          <p:cNvSpPr/>
          <p:nvPr/>
        </p:nvSpPr>
        <p:spPr>
          <a:xfrm>
            <a:off x="1155032" y="1427747"/>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646194DF-4135-413F-8F41-0E9CF3CE4C83}"/>
              </a:ext>
            </a:extLst>
          </p:cNvPr>
          <p:cNvSpPr/>
          <p:nvPr/>
        </p:nvSpPr>
        <p:spPr>
          <a:xfrm>
            <a:off x="666861" y="2337067"/>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ircle: Hollow 10">
            <a:extLst>
              <a:ext uri="{FF2B5EF4-FFF2-40B4-BE49-F238E27FC236}">
                <a16:creationId xmlns:a16="http://schemas.microsoft.com/office/drawing/2014/main" id="{EF0CDCA2-8C86-4ACE-94E5-96B0E49C4640}"/>
              </a:ext>
            </a:extLst>
          </p:cNvPr>
          <p:cNvSpPr/>
          <p:nvPr/>
        </p:nvSpPr>
        <p:spPr>
          <a:xfrm>
            <a:off x="2181192" y="2641867"/>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ircle: Hollow 11">
            <a:extLst>
              <a:ext uri="{FF2B5EF4-FFF2-40B4-BE49-F238E27FC236}">
                <a16:creationId xmlns:a16="http://schemas.microsoft.com/office/drawing/2014/main" id="{C3123439-3A0D-4514-8D2C-50B2E5E0A364}"/>
              </a:ext>
            </a:extLst>
          </p:cNvPr>
          <p:cNvSpPr/>
          <p:nvPr/>
        </p:nvSpPr>
        <p:spPr>
          <a:xfrm>
            <a:off x="2536792" y="1763027"/>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ircle: Hollow 12">
            <a:extLst>
              <a:ext uri="{FF2B5EF4-FFF2-40B4-BE49-F238E27FC236}">
                <a16:creationId xmlns:a16="http://schemas.microsoft.com/office/drawing/2014/main" id="{9DCF9718-9CBD-464D-97AC-9094E03C7FC2}"/>
              </a:ext>
            </a:extLst>
          </p:cNvPr>
          <p:cNvSpPr/>
          <p:nvPr/>
        </p:nvSpPr>
        <p:spPr>
          <a:xfrm>
            <a:off x="1619960" y="2028080"/>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460433AF-A33C-42B0-9815-D9D59FAFC98F}"/>
              </a:ext>
            </a:extLst>
          </p:cNvPr>
          <p:cNvSpPr txBox="1"/>
          <p:nvPr/>
        </p:nvSpPr>
        <p:spPr>
          <a:xfrm>
            <a:off x="2553879" y="2905248"/>
            <a:ext cx="488082" cy="215444"/>
          </a:xfrm>
          <a:prstGeom prst="rect">
            <a:avLst/>
          </a:prstGeom>
          <a:noFill/>
        </p:spPr>
        <p:txBody>
          <a:bodyPr wrap="square" rtlCol="0">
            <a:spAutoFit/>
          </a:bodyPr>
          <a:lstStyle/>
          <a:p>
            <a:r>
              <a:rPr lang="en-US" sz="800" dirty="0"/>
              <a:t>Seed 5</a:t>
            </a:r>
          </a:p>
        </p:txBody>
      </p:sp>
      <p:cxnSp>
        <p:nvCxnSpPr>
          <p:cNvPr id="16" name="Straight Arrow Connector 15">
            <a:extLst>
              <a:ext uri="{FF2B5EF4-FFF2-40B4-BE49-F238E27FC236}">
                <a16:creationId xmlns:a16="http://schemas.microsoft.com/office/drawing/2014/main" id="{9B6E81E5-B8DF-48C6-988A-BA2E578EF7C9}"/>
              </a:ext>
            </a:extLst>
          </p:cNvPr>
          <p:cNvCxnSpPr>
            <a:cxnSpLocks/>
          </p:cNvCxnSpPr>
          <p:nvPr/>
        </p:nvCxnSpPr>
        <p:spPr>
          <a:xfrm flipV="1">
            <a:off x="2592939" y="1916697"/>
            <a:ext cx="0" cy="1096273"/>
          </a:xfrm>
          <a:prstGeom prst="straightConnector1">
            <a:avLst/>
          </a:prstGeom>
          <a:ln>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BC4045A9-771B-4A5E-B41A-EDE13B9314A9}"/>
              </a:ext>
            </a:extLst>
          </p:cNvPr>
          <p:cNvSpPr txBox="1"/>
          <p:nvPr/>
        </p:nvSpPr>
        <p:spPr>
          <a:xfrm>
            <a:off x="427205" y="3194006"/>
            <a:ext cx="2497805" cy="1508105"/>
          </a:xfrm>
          <a:prstGeom prst="rect">
            <a:avLst/>
          </a:prstGeom>
          <a:noFill/>
        </p:spPr>
        <p:txBody>
          <a:bodyPr wrap="square" rtlCol="0">
            <a:spAutoFit/>
          </a:bodyPr>
          <a:lstStyle/>
          <a:p>
            <a:r>
              <a:rPr lang="en-US" sz="900" b="1" dirty="0">
                <a:latin typeface="Calibri" panose="020F0502020204030204" pitchFamily="34" charset="0"/>
                <a:cs typeface="Calibri" panose="020F0502020204030204" pitchFamily="34" charset="0"/>
              </a:rPr>
              <a:t>Step 1:</a:t>
            </a:r>
            <a:r>
              <a:rPr lang="en-US" sz="900" dirty="0">
                <a:latin typeface="Calibri" panose="020F0502020204030204" pitchFamily="34" charset="0"/>
                <a:cs typeface="Calibri" panose="020F0502020204030204" pitchFamily="34" charset="0"/>
              </a:rPr>
              <a:t> define k value of clusters </a:t>
            </a:r>
            <a:r>
              <a:rPr lang="en-US" sz="900" b="1" dirty="0">
                <a:latin typeface="Calibri" panose="020F0502020204030204" pitchFamily="34" charset="0"/>
                <a:cs typeface="Calibri" panose="020F0502020204030204" pitchFamily="34" charset="0"/>
              </a:rPr>
              <a:t>( K = 5 )</a:t>
            </a:r>
          </a:p>
          <a:p>
            <a:endParaRPr lang="en-US" sz="900" dirty="0">
              <a:latin typeface="Calibri" panose="020F0502020204030204" pitchFamily="34" charset="0"/>
              <a:cs typeface="Calibri" panose="020F0502020204030204" pitchFamily="34" charset="0"/>
            </a:endParaRPr>
          </a:p>
          <a:p>
            <a:r>
              <a:rPr lang="en-US" sz="900" b="1" dirty="0">
                <a:latin typeface="Calibri" panose="020F0502020204030204" pitchFamily="34" charset="0"/>
                <a:cs typeface="Calibri" panose="020F0502020204030204" pitchFamily="34" charset="0"/>
              </a:rPr>
              <a:t>Step 2:</a:t>
            </a:r>
            <a:r>
              <a:rPr lang="en-US" sz="900" dirty="0">
                <a:latin typeface="Calibri" panose="020F0502020204030204" pitchFamily="34" charset="0"/>
                <a:cs typeface="Calibri" panose="020F0502020204030204" pitchFamily="34" charset="0"/>
              </a:rPr>
              <a:t> k number of pixel values are chosen (centroids) called ‘seeds’ to start for comparison</a:t>
            </a:r>
          </a:p>
          <a:p>
            <a:endParaRPr lang="en-US" sz="900" dirty="0">
              <a:latin typeface="Calibri" panose="020F0502020204030204" pitchFamily="34" charset="0"/>
              <a:cs typeface="Calibri" panose="020F0502020204030204" pitchFamily="34" charset="0"/>
            </a:endParaRPr>
          </a:p>
          <a:p>
            <a:r>
              <a:rPr lang="en-US" sz="900" b="1" dirty="0">
                <a:latin typeface="Calibri" panose="020F0502020204030204" pitchFamily="34" charset="0"/>
                <a:cs typeface="Calibri" panose="020F0502020204030204" pitchFamily="34" charset="0"/>
              </a:rPr>
              <a:t>Step 3: </a:t>
            </a:r>
            <a:r>
              <a:rPr lang="en-US" sz="900" dirty="0">
                <a:latin typeface="Calibri" panose="020F0502020204030204" pitchFamily="34" charset="0"/>
                <a:cs typeface="Calibri" panose="020F0502020204030204" pitchFamily="34" charset="0"/>
              </a:rPr>
              <a:t>Iterate through each data point (pixel) and determine through variances in color which cluster that pixel belongs and designate it.</a:t>
            </a: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p:txBody>
      </p:sp>
      <p:cxnSp>
        <p:nvCxnSpPr>
          <p:cNvPr id="21" name="Straight Arrow Connector 20">
            <a:extLst>
              <a:ext uri="{FF2B5EF4-FFF2-40B4-BE49-F238E27FC236}">
                <a16:creationId xmlns:a16="http://schemas.microsoft.com/office/drawing/2014/main" id="{DC43BFB5-0FD5-4B2D-ACE6-7893A8ADF38F}"/>
              </a:ext>
            </a:extLst>
          </p:cNvPr>
          <p:cNvCxnSpPr>
            <a:cxnSpLocks/>
          </p:cNvCxnSpPr>
          <p:nvPr/>
        </p:nvCxnSpPr>
        <p:spPr>
          <a:xfrm flipV="1">
            <a:off x="2237339" y="2814854"/>
            <a:ext cx="0" cy="198116"/>
          </a:xfrm>
          <a:prstGeom prst="straightConnector1">
            <a:avLst/>
          </a:prstGeom>
          <a:ln>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EF89542-CFB9-44A5-A507-7E72108E411D}"/>
              </a:ext>
            </a:extLst>
          </p:cNvPr>
          <p:cNvCxnSpPr>
            <a:cxnSpLocks/>
          </p:cNvCxnSpPr>
          <p:nvPr/>
        </p:nvCxnSpPr>
        <p:spPr>
          <a:xfrm>
            <a:off x="241785" y="2393214"/>
            <a:ext cx="370840" cy="0"/>
          </a:xfrm>
          <a:prstGeom prst="straightConnector1">
            <a:avLst/>
          </a:prstGeom>
          <a:ln>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3BD3385-1677-4CB7-9A00-64F7990089E7}"/>
              </a:ext>
            </a:extLst>
          </p:cNvPr>
          <p:cNvCxnSpPr>
            <a:cxnSpLocks/>
          </p:cNvCxnSpPr>
          <p:nvPr/>
        </p:nvCxnSpPr>
        <p:spPr>
          <a:xfrm>
            <a:off x="275290" y="2084227"/>
            <a:ext cx="1294430" cy="0"/>
          </a:xfrm>
          <a:prstGeom prst="straightConnector1">
            <a:avLst/>
          </a:prstGeom>
          <a:ln>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D5A8E3E-C477-4AD9-B723-592062815EE9}"/>
              </a:ext>
            </a:extLst>
          </p:cNvPr>
          <p:cNvCxnSpPr>
            <a:cxnSpLocks/>
          </p:cNvCxnSpPr>
          <p:nvPr/>
        </p:nvCxnSpPr>
        <p:spPr>
          <a:xfrm>
            <a:off x="275290" y="1483894"/>
            <a:ext cx="816910" cy="0"/>
          </a:xfrm>
          <a:prstGeom prst="straightConnector1">
            <a:avLst/>
          </a:prstGeom>
          <a:ln>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55B9C8A-B8BD-4297-8CBD-AADCCCA033C1}"/>
              </a:ext>
            </a:extLst>
          </p:cNvPr>
          <p:cNvSpPr txBox="1"/>
          <p:nvPr/>
        </p:nvSpPr>
        <p:spPr>
          <a:xfrm>
            <a:off x="1801327" y="2913912"/>
            <a:ext cx="488082" cy="215444"/>
          </a:xfrm>
          <a:prstGeom prst="rect">
            <a:avLst/>
          </a:prstGeom>
          <a:noFill/>
        </p:spPr>
        <p:txBody>
          <a:bodyPr wrap="square" rtlCol="0">
            <a:spAutoFit/>
          </a:bodyPr>
          <a:lstStyle/>
          <a:p>
            <a:r>
              <a:rPr lang="en-US" sz="800" dirty="0"/>
              <a:t>Seed 4</a:t>
            </a:r>
          </a:p>
        </p:txBody>
      </p:sp>
      <p:sp>
        <p:nvSpPr>
          <p:cNvPr id="34" name="TextBox 33">
            <a:extLst>
              <a:ext uri="{FF2B5EF4-FFF2-40B4-BE49-F238E27FC236}">
                <a16:creationId xmlns:a16="http://schemas.microsoft.com/office/drawing/2014/main" id="{F1E934D8-64D1-4025-8C86-60ED87D62496}"/>
              </a:ext>
            </a:extLst>
          </p:cNvPr>
          <p:cNvSpPr txBox="1"/>
          <p:nvPr/>
        </p:nvSpPr>
        <p:spPr>
          <a:xfrm>
            <a:off x="31249" y="1244719"/>
            <a:ext cx="488082" cy="215444"/>
          </a:xfrm>
          <a:prstGeom prst="rect">
            <a:avLst/>
          </a:prstGeom>
          <a:noFill/>
        </p:spPr>
        <p:txBody>
          <a:bodyPr wrap="square" rtlCol="0">
            <a:spAutoFit/>
          </a:bodyPr>
          <a:lstStyle/>
          <a:p>
            <a:r>
              <a:rPr lang="en-US" sz="800" dirty="0"/>
              <a:t>Seed 1</a:t>
            </a:r>
          </a:p>
        </p:txBody>
      </p:sp>
      <p:sp>
        <p:nvSpPr>
          <p:cNvPr id="35" name="TextBox 34">
            <a:extLst>
              <a:ext uri="{FF2B5EF4-FFF2-40B4-BE49-F238E27FC236}">
                <a16:creationId xmlns:a16="http://schemas.microsoft.com/office/drawing/2014/main" id="{5B8450E2-B727-4B44-8D4D-D94EA153F2B2}"/>
              </a:ext>
            </a:extLst>
          </p:cNvPr>
          <p:cNvSpPr txBox="1"/>
          <p:nvPr/>
        </p:nvSpPr>
        <p:spPr>
          <a:xfrm>
            <a:off x="42277" y="1868783"/>
            <a:ext cx="488082" cy="215444"/>
          </a:xfrm>
          <a:prstGeom prst="rect">
            <a:avLst/>
          </a:prstGeom>
          <a:noFill/>
        </p:spPr>
        <p:txBody>
          <a:bodyPr wrap="square" rtlCol="0">
            <a:spAutoFit/>
          </a:bodyPr>
          <a:lstStyle/>
          <a:p>
            <a:r>
              <a:rPr lang="en-US" sz="800" dirty="0"/>
              <a:t>Seed 2</a:t>
            </a:r>
          </a:p>
        </p:txBody>
      </p:sp>
      <p:sp>
        <p:nvSpPr>
          <p:cNvPr id="36" name="TextBox 35">
            <a:extLst>
              <a:ext uri="{FF2B5EF4-FFF2-40B4-BE49-F238E27FC236}">
                <a16:creationId xmlns:a16="http://schemas.microsoft.com/office/drawing/2014/main" id="{51537602-9E21-48D7-A83B-8E1DF03D4D87}"/>
              </a:ext>
            </a:extLst>
          </p:cNvPr>
          <p:cNvSpPr txBox="1"/>
          <p:nvPr/>
        </p:nvSpPr>
        <p:spPr>
          <a:xfrm>
            <a:off x="29053" y="2392977"/>
            <a:ext cx="488082" cy="215444"/>
          </a:xfrm>
          <a:prstGeom prst="rect">
            <a:avLst/>
          </a:prstGeom>
          <a:noFill/>
        </p:spPr>
        <p:txBody>
          <a:bodyPr wrap="square" rtlCol="0">
            <a:spAutoFit/>
          </a:bodyPr>
          <a:lstStyle/>
          <a:p>
            <a:r>
              <a:rPr lang="en-US" sz="800" dirty="0"/>
              <a:t>Seed 3</a:t>
            </a:r>
          </a:p>
        </p:txBody>
      </p:sp>
      <p:grpSp>
        <p:nvGrpSpPr>
          <p:cNvPr id="79" name="Group 78">
            <a:extLst>
              <a:ext uri="{FF2B5EF4-FFF2-40B4-BE49-F238E27FC236}">
                <a16:creationId xmlns:a16="http://schemas.microsoft.com/office/drawing/2014/main" id="{144E5D39-77EC-435B-B363-7A7521DACE06}"/>
              </a:ext>
            </a:extLst>
          </p:cNvPr>
          <p:cNvGrpSpPr/>
          <p:nvPr/>
        </p:nvGrpSpPr>
        <p:grpSpPr>
          <a:xfrm>
            <a:off x="3345327" y="3122867"/>
            <a:ext cx="1826624" cy="1268073"/>
            <a:chOff x="6118927" y="826395"/>
            <a:chExt cx="2671173" cy="2024120"/>
          </a:xfrm>
        </p:grpSpPr>
        <p:grpSp>
          <p:nvGrpSpPr>
            <p:cNvPr id="56" name="Group 55">
              <a:extLst>
                <a:ext uri="{FF2B5EF4-FFF2-40B4-BE49-F238E27FC236}">
                  <a16:creationId xmlns:a16="http://schemas.microsoft.com/office/drawing/2014/main" id="{6B1AD1F7-13EC-4BD2-8561-C1D6810682D1}"/>
                </a:ext>
              </a:extLst>
            </p:cNvPr>
            <p:cNvGrpSpPr/>
            <p:nvPr/>
          </p:nvGrpSpPr>
          <p:grpSpPr>
            <a:xfrm>
              <a:off x="6118927" y="2084227"/>
              <a:ext cx="2671173" cy="766288"/>
              <a:chOff x="6118927" y="2084227"/>
              <a:chExt cx="2671173" cy="766288"/>
            </a:xfrm>
          </p:grpSpPr>
          <p:sp>
            <p:nvSpPr>
              <p:cNvPr id="47" name="Cylinder 46">
                <a:extLst>
                  <a:ext uri="{FF2B5EF4-FFF2-40B4-BE49-F238E27FC236}">
                    <a16:creationId xmlns:a16="http://schemas.microsoft.com/office/drawing/2014/main" id="{D8F431FC-60C3-441B-8115-D0A1BFD305F6}"/>
                  </a:ext>
                </a:extLst>
              </p:cNvPr>
              <p:cNvSpPr/>
              <p:nvPr/>
            </p:nvSpPr>
            <p:spPr>
              <a:xfrm>
                <a:off x="6123248" y="2092623"/>
                <a:ext cx="453834" cy="756047"/>
              </a:xfrm>
              <a:prstGeom prst="can">
                <a:avLst/>
              </a:prstGeom>
              <a:solidFill>
                <a:srgbClr val="0360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Cylinder 56">
                <a:extLst>
                  <a:ext uri="{FF2B5EF4-FFF2-40B4-BE49-F238E27FC236}">
                    <a16:creationId xmlns:a16="http://schemas.microsoft.com/office/drawing/2014/main" id="{A27D75B8-3C04-4D3A-B250-22B3FBD5F108}"/>
                  </a:ext>
                </a:extLst>
              </p:cNvPr>
              <p:cNvSpPr/>
              <p:nvPr/>
            </p:nvSpPr>
            <p:spPr>
              <a:xfrm>
                <a:off x="7231918" y="2084227"/>
                <a:ext cx="453834" cy="756047"/>
              </a:xfrm>
              <a:prstGeom prst="can">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ylinder 57">
                <a:extLst>
                  <a:ext uri="{FF2B5EF4-FFF2-40B4-BE49-F238E27FC236}">
                    <a16:creationId xmlns:a16="http://schemas.microsoft.com/office/drawing/2014/main" id="{7D09E17A-ECC0-488D-8B5C-B81B77BD78C3}"/>
                  </a:ext>
                </a:extLst>
              </p:cNvPr>
              <p:cNvSpPr/>
              <p:nvPr/>
            </p:nvSpPr>
            <p:spPr>
              <a:xfrm>
                <a:off x="8336266" y="2094468"/>
                <a:ext cx="453834" cy="756047"/>
              </a:xfrm>
              <a:prstGeom prst="can">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Cylinder 58">
                <a:extLst>
                  <a:ext uri="{FF2B5EF4-FFF2-40B4-BE49-F238E27FC236}">
                    <a16:creationId xmlns:a16="http://schemas.microsoft.com/office/drawing/2014/main" id="{F27E9723-BBB9-4F7E-946A-4C5D724E1BE8}"/>
                  </a:ext>
                </a:extLst>
              </p:cNvPr>
              <p:cNvSpPr/>
              <p:nvPr/>
            </p:nvSpPr>
            <p:spPr>
              <a:xfrm>
                <a:off x="7784092" y="2084227"/>
                <a:ext cx="453834" cy="756047"/>
              </a:xfrm>
              <a:prstGeom prst="can">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Cylinder 59">
                <a:extLst>
                  <a:ext uri="{FF2B5EF4-FFF2-40B4-BE49-F238E27FC236}">
                    <a16:creationId xmlns:a16="http://schemas.microsoft.com/office/drawing/2014/main" id="{20B693B1-3B56-4D48-B4C3-45EEBF85AD32}"/>
                  </a:ext>
                </a:extLst>
              </p:cNvPr>
              <p:cNvSpPr/>
              <p:nvPr/>
            </p:nvSpPr>
            <p:spPr>
              <a:xfrm>
                <a:off x="6675422" y="2085280"/>
                <a:ext cx="453834" cy="756047"/>
              </a:xfrm>
              <a:prstGeom prst="can">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796317B-16CB-4496-8444-9273679FA73D}"/>
                  </a:ext>
                </a:extLst>
              </p:cNvPr>
              <p:cNvSpPr txBox="1"/>
              <p:nvPr/>
            </p:nvSpPr>
            <p:spPr>
              <a:xfrm>
                <a:off x="6118927" y="2291860"/>
                <a:ext cx="453833" cy="540406"/>
              </a:xfrm>
              <a:prstGeom prst="rect">
                <a:avLst/>
              </a:prstGeom>
              <a:noFill/>
            </p:spPr>
            <p:txBody>
              <a:bodyPr wrap="square" rtlCol="0">
                <a:spAutoFit/>
              </a:bodyPr>
              <a:lstStyle/>
              <a:p>
                <a:pPr algn="ctr"/>
                <a:r>
                  <a:rPr lang="en-US" sz="800" b="1" dirty="0">
                    <a:solidFill>
                      <a:schemeClr val="bg1">
                        <a:lumMod val="75000"/>
                      </a:schemeClr>
                    </a:solidFill>
                  </a:rPr>
                  <a:t>C</a:t>
                </a:r>
              </a:p>
              <a:p>
                <a:pPr algn="ctr"/>
                <a:r>
                  <a:rPr lang="en-US" sz="800" b="1" dirty="0">
                    <a:solidFill>
                      <a:schemeClr val="bg1">
                        <a:lumMod val="75000"/>
                      </a:schemeClr>
                    </a:solidFill>
                  </a:rPr>
                  <a:t>1</a:t>
                </a:r>
              </a:p>
            </p:txBody>
          </p:sp>
          <p:sp>
            <p:nvSpPr>
              <p:cNvPr id="62" name="TextBox 61">
                <a:extLst>
                  <a:ext uri="{FF2B5EF4-FFF2-40B4-BE49-F238E27FC236}">
                    <a16:creationId xmlns:a16="http://schemas.microsoft.com/office/drawing/2014/main" id="{C0A99ADD-EF88-454C-A997-0D7086E92B54}"/>
                  </a:ext>
                </a:extLst>
              </p:cNvPr>
              <p:cNvSpPr txBox="1"/>
              <p:nvPr/>
            </p:nvSpPr>
            <p:spPr>
              <a:xfrm>
                <a:off x="6675422" y="2286741"/>
                <a:ext cx="453835" cy="540406"/>
              </a:xfrm>
              <a:prstGeom prst="rect">
                <a:avLst/>
              </a:prstGeom>
              <a:noFill/>
            </p:spPr>
            <p:txBody>
              <a:bodyPr wrap="square" rtlCol="0">
                <a:spAutoFit/>
              </a:bodyPr>
              <a:lstStyle/>
              <a:p>
                <a:pPr algn="ctr"/>
                <a:r>
                  <a:rPr lang="en-US" sz="800" b="1" dirty="0">
                    <a:solidFill>
                      <a:schemeClr val="bg1">
                        <a:lumMod val="75000"/>
                      </a:schemeClr>
                    </a:solidFill>
                  </a:rPr>
                  <a:t>C</a:t>
                </a:r>
              </a:p>
              <a:p>
                <a:pPr algn="ctr"/>
                <a:r>
                  <a:rPr lang="en-US" sz="800" b="1" dirty="0">
                    <a:solidFill>
                      <a:schemeClr val="bg1">
                        <a:lumMod val="75000"/>
                      </a:schemeClr>
                    </a:solidFill>
                  </a:rPr>
                  <a:t>2</a:t>
                </a:r>
              </a:p>
            </p:txBody>
          </p:sp>
          <p:sp>
            <p:nvSpPr>
              <p:cNvPr id="63" name="TextBox 62">
                <a:extLst>
                  <a:ext uri="{FF2B5EF4-FFF2-40B4-BE49-F238E27FC236}">
                    <a16:creationId xmlns:a16="http://schemas.microsoft.com/office/drawing/2014/main" id="{D5136158-5681-42CC-9076-036EF0550515}"/>
                  </a:ext>
                </a:extLst>
              </p:cNvPr>
              <p:cNvSpPr txBox="1"/>
              <p:nvPr/>
            </p:nvSpPr>
            <p:spPr>
              <a:xfrm>
                <a:off x="7231920" y="2291860"/>
                <a:ext cx="453833" cy="540406"/>
              </a:xfrm>
              <a:prstGeom prst="rect">
                <a:avLst/>
              </a:prstGeom>
              <a:noFill/>
            </p:spPr>
            <p:txBody>
              <a:bodyPr wrap="square" rtlCol="0">
                <a:spAutoFit/>
              </a:bodyPr>
              <a:lstStyle/>
              <a:p>
                <a:pPr algn="ctr"/>
                <a:r>
                  <a:rPr lang="en-US" sz="800" b="1" dirty="0"/>
                  <a:t>C</a:t>
                </a:r>
              </a:p>
              <a:p>
                <a:pPr algn="ctr"/>
                <a:r>
                  <a:rPr lang="en-US" sz="800" b="1" dirty="0"/>
                  <a:t>3</a:t>
                </a:r>
              </a:p>
            </p:txBody>
          </p:sp>
          <p:sp>
            <p:nvSpPr>
              <p:cNvPr id="64" name="TextBox 63">
                <a:extLst>
                  <a:ext uri="{FF2B5EF4-FFF2-40B4-BE49-F238E27FC236}">
                    <a16:creationId xmlns:a16="http://schemas.microsoft.com/office/drawing/2014/main" id="{95ECB8F4-466F-47AE-9D57-E0E893C516F5}"/>
                  </a:ext>
                </a:extLst>
              </p:cNvPr>
              <p:cNvSpPr txBox="1"/>
              <p:nvPr/>
            </p:nvSpPr>
            <p:spPr>
              <a:xfrm>
                <a:off x="7770761" y="2286741"/>
                <a:ext cx="467165" cy="540406"/>
              </a:xfrm>
              <a:prstGeom prst="rect">
                <a:avLst/>
              </a:prstGeom>
              <a:noFill/>
            </p:spPr>
            <p:txBody>
              <a:bodyPr wrap="square" rtlCol="0">
                <a:spAutoFit/>
              </a:bodyPr>
              <a:lstStyle/>
              <a:p>
                <a:pPr algn="ctr"/>
                <a:r>
                  <a:rPr lang="en-US" sz="800" b="1" dirty="0">
                    <a:solidFill>
                      <a:schemeClr val="bg1">
                        <a:lumMod val="75000"/>
                      </a:schemeClr>
                    </a:solidFill>
                  </a:rPr>
                  <a:t>C</a:t>
                </a:r>
              </a:p>
              <a:p>
                <a:pPr algn="ctr"/>
                <a:r>
                  <a:rPr lang="en-US" sz="800" b="1" dirty="0">
                    <a:solidFill>
                      <a:schemeClr val="bg1">
                        <a:lumMod val="75000"/>
                      </a:schemeClr>
                    </a:solidFill>
                  </a:rPr>
                  <a:t>4</a:t>
                </a:r>
              </a:p>
            </p:txBody>
          </p:sp>
          <p:sp>
            <p:nvSpPr>
              <p:cNvPr id="65" name="TextBox 64">
                <a:extLst>
                  <a:ext uri="{FF2B5EF4-FFF2-40B4-BE49-F238E27FC236}">
                    <a16:creationId xmlns:a16="http://schemas.microsoft.com/office/drawing/2014/main" id="{DBA959F4-5443-47E0-A316-D94A149656A6}"/>
                  </a:ext>
                </a:extLst>
              </p:cNvPr>
              <p:cNvSpPr txBox="1"/>
              <p:nvPr/>
            </p:nvSpPr>
            <p:spPr>
              <a:xfrm>
                <a:off x="8339700" y="2269865"/>
                <a:ext cx="450400" cy="540406"/>
              </a:xfrm>
              <a:prstGeom prst="rect">
                <a:avLst/>
              </a:prstGeom>
              <a:noFill/>
            </p:spPr>
            <p:txBody>
              <a:bodyPr wrap="square" rtlCol="0">
                <a:spAutoFit/>
              </a:bodyPr>
              <a:lstStyle/>
              <a:p>
                <a:pPr algn="ctr"/>
                <a:r>
                  <a:rPr lang="en-US" sz="800" b="1" dirty="0"/>
                  <a:t>C</a:t>
                </a:r>
              </a:p>
              <a:p>
                <a:pPr algn="ctr"/>
                <a:r>
                  <a:rPr lang="en-US" sz="800" b="1" dirty="0"/>
                  <a:t>5</a:t>
                </a:r>
              </a:p>
            </p:txBody>
          </p:sp>
        </p:grpSp>
        <p:grpSp>
          <p:nvGrpSpPr>
            <p:cNvPr id="75" name="Group 74">
              <a:extLst>
                <a:ext uri="{FF2B5EF4-FFF2-40B4-BE49-F238E27FC236}">
                  <a16:creationId xmlns:a16="http://schemas.microsoft.com/office/drawing/2014/main" id="{D1D782B1-544E-413E-B3D5-59AB3871AAAC}"/>
                </a:ext>
              </a:extLst>
            </p:cNvPr>
            <p:cNvGrpSpPr/>
            <p:nvPr/>
          </p:nvGrpSpPr>
          <p:grpSpPr>
            <a:xfrm>
              <a:off x="6138829" y="929144"/>
              <a:ext cx="381204" cy="1197409"/>
              <a:chOff x="6138829" y="929144"/>
              <a:chExt cx="381204" cy="1197409"/>
            </a:xfrm>
          </p:grpSpPr>
          <p:sp>
            <p:nvSpPr>
              <p:cNvPr id="55" name="Rectangle 54">
                <a:extLst>
                  <a:ext uri="{FF2B5EF4-FFF2-40B4-BE49-F238E27FC236}">
                    <a16:creationId xmlns:a16="http://schemas.microsoft.com/office/drawing/2014/main" id="{24DFC255-7CA8-4159-BDDA-163FC48E77A0}"/>
                  </a:ext>
                </a:extLst>
              </p:cNvPr>
              <p:cNvSpPr/>
              <p:nvPr/>
            </p:nvSpPr>
            <p:spPr>
              <a:xfrm>
                <a:off x="6249184" y="1474393"/>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BB1DC42-D936-4382-82C9-D4B4DC8DD336}"/>
                  </a:ext>
                </a:extLst>
              </p:cNvPr>
              <p:cNvSpPr/>
              <p:nvPr/>
            </p:nvSpPr>
            <p:spPr>
              <a:xfrm rot="1998134">
                <a:off x="6212627" y="1122248"/>
                <a:ext cx="80211" cy="83289"/>
              </a:xfrm>
              <a:prstGeom prst="rect">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E7E25E-0CFC-4FF2-848C-69ACE2D897CC}"/>
                  </a:ext>
                </a:extLst>
              </p:cNvPr>
              <p:cNvSpPr/>
              <p:nvPr/>
            </p:nvSpPr>
            <p:spPr>
              <a:xfrm rot="20221283">
                <a:off x="6300834" y="1284489"/>
                <a:ext cx="80211" cy="83289"/>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305A076-1F59-4297-9975-CFCEFAF60AA7}"/>
                  </a:ext>
                </a:extLst>
              </p:cNvPr>
              <p:cNvSpPr/>
              <p:nvPr/>
            </p:nvSpPr>
            <p:spPr>
              <a:xfrm rot="2549408">
                <a:off x="6386570" y="1145276"/>
                <a:ext cx="80211" cy="83289"/>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1D2721C-EFFB-4F56-8E61-7ED3084818A9}"/>
                  </a:ext>
                </a:extLst>
              </p:cNvPr>
              <p:cNvSpPr/>
              <p:nvPr/>
            </p:nvSpPr>
            <p:spPr>
              <a:xfrm rot="18451761">
                <a:off x="6425527" y="1374525"/>
                <a:ext cx="80211" cy="83289"/>
              </a:xfrm>
              <a:prstGeom prst="rect">
                <a:avLst/>
              </a:prstGeom>
              <a:solidFill>
                <a:srgbClr val="0360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95A2BC8-78BD-4809-870A-8B7895607EE0}"/>
                  </a:ext>
                </a:extLst>
              </p:cNvPr>
              <p:cNvSpPr/>
              <p:nvPr/>
            </p:nvSpPr>
            <p:spPr>
              <a:xfrm rot="2549408">
                <a:off x="6367824" y="1581703"/>
                <a:ext cx="80211" cy="83289"/>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D687F0B-67D7-4171-A99A-06D09FB87236}"/>
                  </a:ext>
                </a:extLst>
              </p:cNvPr>
              <p:cNvSpPr/>
              <p:nvPr/>
            </p:nvSpPr>
            <p:spPr>
              <a:xfrm>
                <a:off x="6408175" y="963643"/>
                <a:ext cx="80211" cy="83289"/>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89C8048-1095-48D3-88BA-3B22A528C369}"/>
                  </a:ext>
                </a:extLst>
              </p:cNvPr>
              <p:cNvSpPr/>
              <p:nvPr/>
            </p:nvSpPr>
            <p:spPr>
              <a:xfrm rot="2549408">
                <a:off x="6138829" y="1306689"/>
                <a:ext cx="80211" cy="83289"/>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rapezoid 65">
                <a:extLst>
                  <a:ext uri="{FF2B5EF4-FFF2-40B4-BE49-F238E27FC236}">
                    <a16:creationId xmlns:a16="http://schemas.microsoft.com/office/drawing/2014/main" id="{7B7708AB-C907-483B-879E-4606A67787F1}"/>
                  </a:ext>
                </a:extLst>
              </p:cNvPr>
              <p:cNvSpPr/>
              <p:nvPr/>
            </p:nvSpPr>
            <p:spPr>
              <a:xfrm rot="10800000">
                <a:off x="6169521" y="1664327"/>
                <a:ext cx="350512" cy="314333"/>
              </a:xfrm>
              <a:prstGeom prst="trapezoid">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785347A-1E3E-47A0-B0B8-FC896664AF83}"/>
                  </a:ext>
                </a:extLst>
              </p:cNvPr>
              <p:cNvSpPr/>
              <p:nvPr/>
            </p:nvSpPr>
            <p:spPr>
              <a:xfrm>
                <a:off x="6313722" y="2043264"/>
                <a:ext cx="80211" cy="83289"/>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C9B32AA-4CC2-411D-AAA0-78CAADFD712C}"/>
                  </a:ext>
                </a:extLst>
              </p:cNvPr>
              <p:cNvSpPr/>
              <p:nvPr/>
            </p:nvSpPr>
            <p:spPr>
              <a:xfrm rot="20221283">
                <a:off x="6181264" y="929144"/>
                <a:ext cx="80211" cy="83289"/>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602B37C5-7C2F-4EEE-B163-08BA70A4EDF9}"/>
                </a:ext>
              </a:extLst>
            </p:cNvPr>
            <p:cNvGrpSpPr/>
            <p:nvPr/>
          </p:nvGrpSpPr>
          <p:grpSpPr>
            <a:xfrm>
              <a:off x="6707145" y="826395"/>
              <a:ext cx="381204" cy="1303690"/>
              <a:chOff x="6138829" y="827547"/>
              <a:chExt cx="381204" cy="1303690"/>
            </a:xfrm>
          </p:grpSpPr>
          <p:sp>
            <p:nvSpPr>
              <p:cNvPr id="121" name="Rectangle 120">
                <a:extLst>
                  <a:ext uri="{FF2B5EF4-FFF2-40B4-BE49-F238E27FC236}">
                    <a16:creationId xmlns:a16="http://schemas.microsoft.com/office/drawing/2014/main" id="{466BBFB7-6D84-4986-858D-37A4FD4F4FEF}"/>
                  </a:ext>
                </a:extLst>
              </p:cNvPr>
              <p:cNvSpPr/>
              <p:nvPr/>
            </p:nvSpPr>
            <p:spPr>
              <a:xfrm>
                <a:off x="6254793" y="1421722"/>
                <a:ext cx="80211" cy="83289"/>
              </a:xfrm>
              <a:prstGeom prst="rect">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7BD95797-B677-4525-A6AE-92C48B115E30}"/>
                  </a:ext>
                </a:extLst>
              </p:cNvPr>
              <p:cNvSpPr/>
              <p:nvPr/>
            </p:nvSpPr>
            <p:spPr>
              <a:xfrm rot="1998134">
                <a:off x="6425040" y="1515993"/>
                <a:ext cx="87749" cy="90695"/>
              </a:xfrm>
              <a:prstGeom prst="rect">
                <a:avLst/>
              </a:prstGeom>
              <a:solidFill>
                <a:srgbClr val="0360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CA0908C-BFBF-4186-99DE-52A6774545CE}"/>
                  </a:ext>
                </a:extLst>
              </p:cNvPr>
              <p:cNvSpPr/>
              <p:nvPr/>
            </p:nvSpPr>
            <p:spPr>
              <a:xfrm rot="20221283">
                <a:off x="6300834" y="1284489"/>
                <a:ext cx="80211" cy="83289"/>
              </a:xfrm>
              <a:prstGeom prst="rect">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8A7552B5-B884-4754-A8B9-AC09E7BAD2C6}"/>
                  </a:ext>
                </a:extLst>
              </p:cNvPr>
              <p:cNvSpPr/>
              <p:nvPr/>
            </p:nvSpPr>
            <p:spPr>
              <a:xfrm rot="2549408">
                <a:off x="6380829" y="995309"/>
                <a:ext cx="80211" cy="83289"/>
              </a:xfrm>
              <a:prstGeom prst="rect">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67FB20E-7B10-45D3-B327-8791FC3A07C0}"/>
                  </a:ext>
                </a:extLst>
              </p:cNvPr>
              <p:cNvSpPr/>
              <p:nvPr/>
            </p:nvSpPr>
            <p:spPr>
              <a:xfrm rot="18451761">
                <a:off x="6345826" y="1159861"/>
                <a:ext cx="80211" cy="83289"/>
              </a:xfrm>
              <a:prstGeom prst="rect">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1BD26E02-8AD9-4377-907E-2B724A5776DF}"/>
                  </a:ext>
                </a:extLst>
              </p:cNvPr>
              <p:cNvSpPr/>
              <p:nvPr/>
            </p:nvSpPr>
            <p:spPr>
              <a:xfrm rot="20999329">
                <a:off x="6232724" y="1597714"/>
                <a:ext cx="80211" cy="83289"/>
              </a:xfrm>
              <a:prstGeom prst="rect">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A3465F85-4C5D-4C26-B8B0-1568DEA4DB04}"/>
                  </a:ext>
                </a:extLst>
              </p:cNvPr>
              <p:cNvSpPr/>
              <p:nvPr/>
            </p:nvSpPr>
            <p:spPr>
              <a:xfrm>
                <a:off x="6226670" y="1054650"/>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65AA526-3084-4F3E-A6AE-AE47BCED560A}"/>
                  </a:ext>
                </a:extLst>
              </p:cNvPr>
              <p:cNvSpPr/>
              <p:nvPr/>
            </p:nvSpPr>
            <p:spPr>
              <a:xfrm rot="2549408">
                <a:off x="6138829" y="1306689"/>
                <a:ext cx="80211" cy="83289"/>
              </a:xfrm>
              <a:prstGeom prst="rect">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Trapezoid 128">
                <a:extLst>
                  <a:ext uri="{FF2B5EF4-FFF2-40B4-BE49-F238E27FC236}">
                    <a16:creationId xmlns:a16="http://schemas.microsoft.com/office/drawing/2014/main" id="{EFC5A719-BDD3-476A-ADB8-3CA7CBC6A2E6}"/>
                  </a:ext>
                </a:extLst>
              </p:cNvPr>
              <p:cNvSpPr/>
              <p:nvPr/>
            </p:nvSpPr>
            <p:spPr>
              <a:xfrm rot="10800000">
                <a:off x="6169521" y="1664327"/>
                <a:ext cx="350512" cy="314333"/>
              </a:xfrm>
              <a:prstGeom prst="trapezoid">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8A1B2122-8889-4FE6-9C0C-36DDB901DC5C}"/>
                  </a:ext>
                </a:extLst>
              </p:cNvPr>
              <p:cNvSpPr/>
              <p:nvPr/>
            </p:nvSpPr>
            <p:spPr>
              <a:xfrm rot="1393614">
                <a:off x="6302515" y="2047948"/>
                <a:ext cx="80211" cy="83289"/>
              </a:xfrm>
              <a:prstGeom prst="rect">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74236180-0931-46F7-87A3-ADA16ECCBFBE}"/>
                  </a:ext>
                </a:extLst>
              </p:cNvPr>
              <p:cNvSpPr/>
              <p:nvPr/>
            </p:nvSpPr>
            <p:spPr>
              <a:xfrm rot="20221283">
                <a:off x="6188460" y="827547"/>
                <a:ext cx="80211" cy="83289"/>
              </a:xfrm>
              <a:prstGeom prst="rect">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19C04179-A0A4-46DF-81A2-E014B48AE12A}"/>
                </a:ext>
              </a:extLst>
            </p:cNvPr>
            <p:cNvGrpSpPr/>
            <p:nvPr/>
          </p:nvGrpSpPr>
          <p:grpSpPr>
            <a:xfrm>
              <a:off x="7283738" y="840068"/>
              <a:ext cx="365599" cy="1293051"/>
              <a:chOff x="6169521" y="833502"/>
              <a:chExt cx="365599" cy="1293051"/>
            </a:xfrm>
          </p:grpSpPr>
          <p:sp>
            <p:nvSpPr>
              <p:cNvPr id="133" name="Rectangle 132">
                <a:extLst>
                  <a:ext uri="{FF2B5EF4-FFF2-40B4-BE49-F238E27FC236}">
                    <a16:creationId xmlns:a16="http://schemas.microsoft.com/office/drawing/2014/main" id="{C4F00737-8A0F-48F3-95F0-D1380B4F908F}"/>
                  </a:ext>
                </a:extLst>
              </p:cNvPr>
              <p:cNvSpPr/>
              <p:nvPr/>
            </p:nvSpPr>
            <p:spPr>
              <a:xfrm>
                <a:off x="6227672" y="1507046"/>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D81A9C-5009-4ACF-9E48-890AEDA37ECE}"/>
                  </a:ext>
                </a:extLst>
              </p:cNvPr>
              <p:cNvSpPr/>
              <p:nvPr/>
            </p:nvSpPr>
            <p:spPr>
              <a:xfrm rot="1998134">
                <a:off x="6378170" y="1042962"/>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517B8640-50D1-443E-8078-0620D2656697}"/>
                  </a:ext>
                </a:extLst>
              </p:cNvPr>
              <p:cNvSpPr/>
              <p:nvPr/>
            </p:nvSpPr>
            <p:spPr>
              <a:xfrm rot="20221283">
                <a:off x="6454909" y="1188327"/>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2902F151-8653-431D-A4BA-FC5947CA5248}"/>
                  </a:ext>
                </a:extLst>
              </p:cNvPr>
              <p:cNvSpPr/>
              <p:nvPr/>
            </p:nvSpPr>
            <p:spPr>
              <a:xfrm rot="21288315">
                <a:off x="6191109" y="1140725"/>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A026026-05EC-4168-AECF-F017D539DF89}"/>
                  </a:ext>
                </a:extLst>
              </p:cNvPr>
              <p:cNvSpPr/>
              <p:nvPr/>
            </p:nvSpPr>
            <p:spPr>
              <a:xfrm rot="18451761">
                <a:off x="6425527" y="1374525"/>
                <a:ext cx="80211" cy="83289"/>
              </a:xfrm>
              <a:prstGeom prst="rect">
                <a:avLst/>
              </a:prstGeom>
              <a:solidFill>
                <a:srgbClr val="02624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EAC19BA-75D0-4870-8EE2-55E785B58D85}"/>
                  </a:ext>
                </a:extLst>
              </p:cNvPr>
              <p:cNvSpPr/>
              <p:nvPr/>
            </p:nvSpPr>
            <p:spPr>
              <a:xfrm rot="2549408">
                <a:off x="6367824" y="1581703"/>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E636DFD6-D635-44D0-9F2C-FDE7D72DBC18}"/>
                  </a:ext>
                </a:extLst>
              </p:cNvPr>
              <p:cNvSpPr/>
              <p:nvPr/>
            </p:nvSpPr>
            <p:spPr>
              <a:xfrm>
                <a:off x="6380768" y="833502"/>
                <a:ext cx="80211" cy="83289"/>
              </a:xfrm>
              <a:prstGeom prst="rect">
                <a:avLst/>
              </a:prstGeom>
              <a:solidFill>
                <a:srgbClr val="0360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56E19F9C-C8D2-43DD-B5E0-92F9B832614E}"/>
                  </a:ext>
                </a:extLst>
              </p:cNvPr>
              <p:cNvSpPr/>
              <p:nvPr/>
            </p:nvSpPr>
            <p:spPr>
              <a:xfrm rot="2549408">
                <a:off x="6191481" y="1342287"/>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rapezoid 140">
                <a:extLst>
                  <a:ext uri="{FF2B5EF4-FFF2-40B4-BE49-F238E27FC236}">
                    <a16:creationId xmlns:a16="http://schemas.microsoft.com/office/drawing/2014/main" id="{9D5CF7B0-DFE2-4263-8BD1-E82A4717B007}"/>
                  </a:ext>
                </a:extLst>
              </p:cNvPr>
              <p:cNvSpPr/>
              <p:nvPr/>
            </p:nvSpPr>
            <p:spPr>
              <a:xfrm rot="10800000">
                <a:off x="6169521" y="1664327"/>
                <a:ext cx="350512" cy="314333"/>
              </a:xfrm>
              <a:prstGeom prst="trapezoid">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F6E76763-9779-4B99-B70C-C725E21D8572}"/>
                  </a:ext>
                </a:extLst>
              </p:cNvPr>
              <p:cNvSpPr/>
              <p:nvPr/>
            </p:nvSpPr>
            <p:spPr>
              <a:xfrm rot="20299884">
                <a:off x="6313722" y="2043264"/>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9F79916-5E75-4F1A-BAAE-784033AC749C}"/>
                  </a:ext>
                </a:extLst>
              </p:cNvPr>
              <p:cNvSpPr/>
              <p:nvPr/>
            </p:nvSpPr>
            <p:spPr>
              <a:xfrm rot="20221283">
                <a:off x="6229688" y="950073"/>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22114C68-466E-46E1-9980-B5C1D7BE6F18}"/>
                </a:ext>
              </a:extLst>
            </p:cNvPr>
            <p:cNvGrpSpPr/>
            <p:nvPr/>
          </p:nvGrpSpPr>
          <p:grpSpPr>
            <a:xfrm>
              <a:off x="7798366" y="975543"/>
              <a:ext cx="424366" cy="1153518"/>
              <a:chOff x="6138829" y="973035"/>
              <a:chExt cx="424366" cy="1153518"/>
            </a:xfrm>
          </p:grpSpPr>
          <p:sp>
            <p:nvSpPr>
              <p:cNvPr id="145" name="Rectangle 144">
                <a:extLst>
                  <a:ext uri="{FF2B5EF4-FFF2-40B4-BE49-F238E27FC236}">
                    <a16:creationId xmlns:a16="http://schemas.microsoft.com/office/drawing/2014/main" id="{BD87E1FF-51ED-41DF-BF57-0C44AA0C34CC}"/>
                  </a:ext>
                </a:extLst>
              </p:cNvPr>
              <p:cNvSpPr/>
              <p:nvPr/>
            </p:nvSpPr>
            <p:spPr>
              <a:xfrm>
                <a:off x="6249184" y="1474393"/>
                <a:ext cx="80211" cy="83289"/>
              </a:xfrm>
              <a:prstGeom prst="rect">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D3B40A81-AA04-4E92-8AC2-D6E572BFFD8E}"/>
                  </a:ext>
                </a:extLst>
              </p:cNvPr>
              <p:cNvSpPr/>
              <p:nvPr/>
            </p:nvSpPr>
            <p:spPr>
              <a:xfrm rot="1998134">
                <a:off x="6212627" y="1122248"/>
                <a:ext cx="80211" cy="83289"/>
              </a:xfrm>
              <a:prstGeom prst="rect">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4785C69-3D54-4F78-B927-51257F6BD29E}"/>
                  </a:ext>
                </a:extLst>
              </p:cNvPr>
              <p:cNvSpPr/>
              <p:nvPr/>
            </p:nvSpPr>
            <p:spPr>
              <a:xfrm rot="20221283">
                <a:off x="6300834" y="1284489"/>
                <a:ext cx="80211" cy="83289"/>
              </a:xfrm>
              <a:prstGeom prst="rect">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942F15A2-2925-49A9-8A99-345E7A915825}"/>
                  </a:ext>
                </a:extLst>
              </p:cNvPr>
              <p:cNvSpPr/>
              <p:nvPr/>
            </p:nvSpPr>
            <p:spPr>
              <a:xfrm rot="2549408">
                <a:off x="6386570" y="1145276"/>
                <a:ext cx="80211" cy="83289"/>
              </a:xfrm>
              <a:prstGeom prst="rect">
                <a:avLst/>
              </a:prstGeom>
              <a:solidFill>
                <a:srgbClr val="0360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D0DF184-AB56-4049-83A6-BC5D9A58EC63}"/>
                  </a:ext>
                </a:extLst>
              </p:cNvPr>
              <p:cNvSpPr/>
              <p:nvPr/>
            </p:nvSpPr>
            <p:spPr>
              <a:xfrm rot="18451761">
                <a:off x="6425527" y="1374525"/>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33BC8231-5C61-4826-95CE-3F4AD89F72B8}"/>
                  </a:ext>
                </a:extLst>
              </p:cNvPr>
              <p:cNvSpPr/>
              <p:nvPr/>
            </p:nvSpPr>
            <p:spPr>
              <a:xfrm rot="20154104">
                <a:off x="6382480" y="1600461"/>
                <a:ext cx="80211" cy="83289"/>
              </a:xfrm>
              <a:prstGeom prst="rect">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7CA606B-74E3-4AF3-9500-3E33FF7F8EA7}"/>
                  </a:ext>
                </a:extLst>
              </p:cNvPr>
              <p:cNvSpPr/>
              <p:nvPr/>
            </p:nvSpPr>
            <p:spPr>
              <a:xfrm>
                <a:off x="6482984" y="1246902"/>
                <a:ext cx="80211" cy="83289"/>
              </a:xfrm>
              <a:prstGeom prst="rect">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016E075-09DC-46D6-A4A4-7FAA196F09BF}"/>
                  </a:ext>
                </a:extLst>
              </p:cNvPr>
              <p:cNvSpPr/>
              <p:nvPr/>
            </p:nvSpPr>
            <p:spPr>
              <a:xfrm rot="2549408">
                <a:off x="6138829" y="1306689"/>
                <a:ext cx="80211" cy="83289"/>
              </a:xfrm>
              <a:prstGeom prst="rect">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Trapezoid 152">
                <a:extLst>
                  <a:ext uri="{FF2B5EF4-FFF2-40B4-BE49-F238E27FC236}">
                    <a16:creationId xmlns:a16="http://schemas.microsoft.com/office/drawing/2014/main" id="{731AA31D-5D5E-4585-A749-6516ACAF172B}"/>
                  </a:ext>
                </a:extLst>
              </p:cNvPr>
              <p:cNvSpPr/>
              <p:nvPr/>
            </p:nvSpPr>
            <p:spPr>
              <a:xfrm rot="10800000">
                <a:off x="6169521" y="1664327"/>
                <a:ext cx="350512" cy="314333"/>
              </a:xfrm>
              <a:prstGeom prst="trapezoid">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98FC601E-B4ED-4F37-996B-346EEF3846B5}"/>
                  </a:ext>
                </a:extLst>
              </p:cNvPr>
              <p:cNvSpPr/>
              <p:nvPr/>
            </p:nvSpPr>
            <p:spPr>
              <a:xfrm>
                <a:off x="6313722" y="2043264"/>
                <a:ext cx="80211" cy="83289"/>
              </a:xfrm>
              <a:prstGeom prst="rect">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0A6AF6D3-BD92-4A2B-B7E3-F9F4226EBDC7}"/>
                  </a:ext>
                </a:extLst>
              </p:cNvPr>
              <p:cNvSpPr/>
              <p:nvPr/>
            </p:nvSpPr>
            <p:spPr>
              <a:xfrm rot="20221283">
                <a:off x="6300456" y="973035"/>
                <a:ext cx="80211" cy="83289"/>
              </a:xfrm>
              <a:prstGeom prst="rect">
                <a:avLst/>
              </a:prstGeom>
              <a:solidFill>
                <a:srgbClr val="B4050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52189EA6-B2DB-48B4-BD94-E4383B3EA9FA}"/>
                </a:ext>
              </a:extLst>
            </p:cNvPr>
            <p:cNvGrpSpPr/>
            <p:nvPr/>
          </p:nvGrpSpPr>
          <p:grpSpPr>
            <a:xfrm>
              <a:off x="8354940" y="876295"/>
              <a:ext cx="381204" cy="1255285"/>
              <a:chOff x="6138829" y="869729"/>
              <a:chExt cx="381204" cy="1255285"/>
            </a:xfrm>
          </p:grpSpPr>
          <p:sp>
            <p:nvSpPr>
              <p:cNvPr id="157" name="Rectangle 156">
                <a:extLst>
                  <a:ext uri="{FF2B5EF4-FFF2-40B4-BE49-F238E27FC236}">
                    <a16:creationId xmlns:a16="http://schemas.microsoft.com/office/drawing/2014/main" id="{8CFE9C83-5E5B-4E16-AC70-66F4B7E54806}"/>
                  </a:ext>
                </a:extLst>
              </p:cNvPr>
              <p:cNvSpPr/>
              <p:nvPr/>
            </p:nvSpPr>
            <p:spPr>
              <a:xfrm>
                <a:off x="6249184" y="1474393"/>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EE0B7E82-4634-437B-8214-544318795DE9}"/>
                  </a:ext>
                </a:extLst>
              </p:cNvPr>
              <p:cNvSpPr/>
              <p:nvPr/>
            </p:nvSpPr>
            <p:spPr>
              <a:xfrm rot="1998134">
                <a:off x="6212627" y="1122248"/>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C198ECF5-98E3-4A02-B76A-648FBCA50A94}"/>
                  </a:ext>
                </a:extLst>
              </p:cNvPr>
              <p:cNvSpPr/>
              <p:nvPr/>
            </p:nvSpPr>
            <p:spPr>
              <a:xfrm rot="20221283">
                <a:off x="6289718" y="1011425"/>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3C16C4C3-E731-40DA-8AD5-FE3DE16B5089}"/>
                  </a:ext>
                </a:extLst>
              </p:cNvPr>
              <p:cNvSpPr/>
              <p:nvPr/>
            </p:nvSpPr>
            <p:spPr>
              <a:xfrm rot="2549408">
                <a:off x="6402773" y="1434034"/>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8B30F44D-0DD6-43EA-B993-CAB99A9797D9}"/>
                  </a:ext>
                </a:extLst>
              </p:cNvPr>
              <p:cNvSpPr/>
              <p:nvPr/>
            </p:nvSpPr>
            <p:spPr>
              <a:xfrm rot="18451761">
                <a:off x="6304671" y="1310785"/>
                <a:ext cx="80211" cy="83289"/>
              </a:xfrm>
              <a:prstGeom prst="rect">
                <a:avLst/>
              </a:prstGeom>
              <a:solidFill>
                <a:srgbClr val="C2B62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DC92A653-7AEC-478D-B940-D3A2CF0F52E3}"/>
                  </a:ext>
                </a:extLst>
              </p:cNvPr>
              <p:cNvSpPr/>
              <p:nvPr/>
            </p:nvSpPr>
            <p:spPr>
              <a:xfrm rot="2549408">
                <a:off x="6314309" y="1608147"/>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2A9151FB-62AD-4FDE-BFCB-0193EE9BDD98}"/>
                  </a:ext>
                </a:extLst>
              </p:cNvPr>
              <p:cNvSpPr/>
              <p:nvPr/>
            </p:nvSpPr>
            <p:spPr>
              <a:xfrm>
                <a:off x="6387145" y="1161429"/>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55D8ED0-4CCF-4FB8-BB46-005F0C26594E}"/>
                  </a:ext>
                </a:extLst>
              </p:cNvPr>
              <p:cNvSpPr/>
              <p:nvPr/>
            </p:nvSpPr>
            <p:spPr>
              <a:xfrm rot="2549408">
                <a:off x="6138829" y="1306689"/>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Trapezoid 164">
                <a:extLst>
                  <a:ext uri="{FF2B5EF4-FFF2-40B4-BE49-F238E27FC236}">
                    <a16:creationId xmlns:a16="http://schemas.microsoft.com/office/drawing/2014/main" id="{151C2C58-7F13-4269-9339-2A62EE3F5D37}"/>
                  </a:ext>
                </a:extLst>
              </p:cNvPr>
              <p:cNvSpPr/>
              <p:nvPr/>
            </p:nvSpPr>
            <p:spPr>
              <a:xfrm rot="10800000">
                <a:off x="6169521" y="1664327"/>
                <a:ext cx="350512" cy="314333"/>
              </a:xfrm>
              <a:prstGeom prst="trapezoid">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A7D245DC-2B9E-4B23-B6B4-9A2FCC206A1E}"/>
                  </a:ext>
                </a:extLst>
              </p:cNvPr>
              <p:cNvSpPr/>
              <p:nvPr/>
            </p:nvSpPr>
            <p:spPr>
              <a:xfrm rot="3983346">
                <a:off x="6313722" y="2043264"/>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0BB1DAB-A885-435D-B5C0-FECF36FF8AD7}"/>
                  </a:ext>
                </a:extLst>
              </p:cNvPr>
              <p:cNvSpPr/>
              <p:nvPr/>
            </p:nvSpPr>
            <p:spPr>
              <a:xfrm rot="20221283">
                <a:off x="6272252" y="869729"/>
                <a:ext cx="80211" cy="83289"/>
              </a:xfrm>
              <a:prstGeom prst="rect">
                <a:avLst/>
              </a:prstGeom>
              <a:solidFill>
                <a:srgbClr val="3B95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24" name="Group 1023">
            <a:extLst>
              <a:ext uri="{FF2B5EF4-FFF2-40B4-BE49-F238E27FC236}">
                <a16:creationId xmlns:a16="http://schemas.microsoft.com/office/drawing/2014/main" id="{C1D176E6-C562-47F3-9CF8-CDBAADC2A4E3}"/>
              </a:ext>
            </a:extLst>
          </p:cNvPr>
          <p:cNvGrpSpPr/>
          <p:nvPr/>
        </p:nvGrpSpPr>
        <p:grpSpPr>
          <a:xfrm>
            <a:off x="3041961" y="1261526"/>
            <a:ext cx="2497805" cy="1665889"/>
            <a:chOff x="3041961" y="1261526"/>
            <a:chExt cx="2497805" cy="1665889"/>
          </a:xfrm>
        </p:grpSpPr>
        <p:pic>
          <p:nvPicPr>
            <p:cNvPr id="39" name="Picture 2">
              <a:extLst>
                <a:ext uri="{FF2B5EF4-FFF2-40B4-BE49-F238E27FC236}">
                  <a16:creationId xmlns:a16="http://schemas.microsoft.com/office/drawing/2014/main" id="{8B101390-9292-4DE7-9A98-FCF89F7B171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LightScreen gridSize="1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41961" y="1261526"/>
              <a:ext cx="2497805" cy="1665889"/>
            </a:xfrm>
            <a:prstGeom prst="rect">
              <a:avLst/>
            </a:prstGeom>
            <a:noFill/>
            <a:extLst>
              <a:ext uri="{909E8E84-426E-40DD-AFC4-6F175D3DCCD1}">
                <a14:hiddenFill xmlns:a14="http://schemas.microsoft.com/office/drawing/2010/main">
                  <a:solidFill>
                    <a:srgbClr val="FFFFFF"/>
                  </a:solidFill>
                </a14:hiddenFill>
              </a:ext>
            </a:extLst>
          </p:spPr>
        </p:pic>
        <p:sp>
          <p:nvSpPr>
            <p:cNvPr id="40" name="Circle: Hollow 39">
              <a:extLst>
                <a:ext uri="{FF2B5EF4-FFF2-40B4-BE49-F238E27FC236}">
                  <a16:creationId xmlns:a16="http://schemas.microsoft.com/office/drawing/2014/main" id="{8596F699-820C-48EB-80A4-170A0291C9BF}"/>
                </a:ext>
              </a:extLst>
            </p:cNvPr>
            <p:cNvSpPr/>
            <p:nvPr/>
          </p:nvSpPr>
          <p:spPr>
            <a:xfrm>
              <a:off x="3769788" y="1437989"/>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 name="Circle: Hollow 40">
              <a:extLst>
                <a:ext uri="{FF2B5EF4-FFF2-40B4-BE49-F238E27FC236}">
                  <a16:creationId xmlns:a16="http://schemas.microsoft.com/office/drawing/2014/main" id="{3062A230-AC55-4B47-9FAE-0448BD5F11EB}"/>
                </a:ext>
              </a:extLst>
            </p:cNvPr>
            <p:cNvSpPr/>
            <p:nvPr/>
          </p:nvSpPr>
          <p:spPr>
            <a:xfrm>
              <a:off x="3281617" y="2347309"/>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Circle: Hollow 41">
              <a:extLst>
                <a:ext uri="{FF2B5EF4-FFF2-40B4-BE49-F238E27FC236}">
                  <a16:creationId xmlns:a16="http://schemas.microsoft.com/office/drawing/2014/main" id="{00797AA0-5453-41D9-9D35-06EFC5C8F15B}"/>
                </a:ext>
              </a:extLst>
            </p:cNvPr>
            <p:cNvSpPr/>
            <p:nvPr/>
          </p:nvSpPr>
          <p:spPr>
            <a:xfrm>
              <a:off x="4795948" y="2652109"/>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Circle: Hollow 42">
              <a:extLst>
                <a:ext uri="{FF2B5EF4-FFF2-40B4-BE49-F238E27FC236}">
                  <a16:creationId xmlns:a16="http://schemas.microsoft.com/office/drawing/2014/main" id="{79A818A7-E75D-4D1E-817C-A86765DA2FBE}"/>
                </a:ext>
              </a:extLst>
            </p:cNvPr>
            <p:cNvSpPr/>
            <p:nvPr/>
          </p:nvSpPr>
          <p:spPr>
            <a:xfrm>
              <a:off x="5151548" y="1773269"/>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 name="Circle: Hollow 43">
              <a:extLst>
                <a:ext uri="{FF2B5EF4-FFF2-40B4-BE49-F238E27FC236}">
                  <a16:creationId xmlns:a16="http://schemas.microsoft.com/office/drawing/2014/main" id="{537E376E-B728-4742-BC19-79343CFE804F}"/>
                </a:ext>
              </a:extLst>
            </p:cNvPr>
            <p:cNvSpPr/>
            <p:nvPr/>
          </p:nvSpPr>
          <p:spPr>
            <a:xfrm>
              <a:off x="4234716" y="2038322"/>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5" name="Group 44">
              <a:extLst>
                <a:ext uri="{FF2B5EF4-FFF2-40B4-BE49-F238E27FC236}">
                  <a16:creationId xmlns:a16="http://schemas.microsoft.com/office/drawing/2014/main" id="{DE78ECD4-827D-4E51-A0C0-04E94295C287}"/>
                </a:ext>
              </a:extLst>
            </p:cNvPr>
            <p:cNvGrpSpPr/>
            <p:nvPr/>
          </p:nvGrpSpPr>
          <p:grpSpPr>
            <a:xfrm>
              <a:off x="3076925" y="1293384"/>
              <a:ext cx="727827" cy="112748"/>
              <a:chOff x="3041961" y="1261526"/>
              <a:chExt cx="727827" cy="112748"/>
            </a:xfrm>
          </p:grpSpPr>
          <p:sp>
            <p:nvSpPr>
              <p:cNvPr id="32" name="Frame 31">
                <a:extLst>
                  <a:ext uri="{FF2B5EF4-FFF2-40B4-BE49-F238E27FC236}">
                    <a16:creationId xmlns:a16="http://schemas.microsoft.com/office/drawing/2014/main" id="{C892E0B0-9425-4472-AB70-C8ED831957EE}"/>
                  </a:ext>
                </a:extLst>
              </p:cNvPr>
              <p:cNvSpPr/>
              <p:nvPr/>
            </p:nvSpPr>
            <p:spPr>
              <a:xfrm>
                <a:off x="3041961" y="1261526"/>
                <a:ext cx="118334" cy="112748"/>
              </a:xfrm>
              <a:prstGeom prst="frame">
                <a:avLst/>
              </a:prstGeom>
              <a:solidFill>
                <a:srgbClr val="D0B884"/>
              </a:solidFill>
              <a:ln>
                <a:solidFill>
                  <a:srgbClr val="D0B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8" name="Straight Arrow Connector 37">
                <a:extLst>
                  <a:ext uri="{FF2B5EF4-FFF2-40B4-BE49-F238E27FC236}">
                    <a16:creationId xmlns:a16="http://schemas.microsoft.com/office/drawing/2014/main" id="{72CF2693-83A0-44C8-A1AB-1E4A973A46E2}"/>
                  </a:ext>
                </a:extLst>
              </p:cNvPr>
              <p:cNvCxnSpPr/>
              <p:nvPr/>
            </p:nvCxnSpPr>
            <p:spPr>
              <a:xfrm>
                <a:off x="3257934" y="1310105"/>
                <a:ext cx="511854" cy="0"/>
              </a:xfrm>
              <a:prstGeom prst="straightConnector1">
                <a:avLst/>
              </a:prstGeom>
              <a:ln>
                <a:solidFill>
                  <a:srgbClr val="D0B88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1BB4543D-882D-40E6-AA29-1859391888DF}"/>
                </a:ext>
              </a:extLst>
            </p:cNvPr>
            <p:cNvGrpSpPr/>
            <p:nvPr/>
          </p:nvGrpSpPr>
          <p:grpSpPr>
            <a:xfrm>
              <a:off x="3933749" y="2269508"/>
              <a:ext cx="727827" cy="112748"/>
              <a:chOff x="3041961" y="1261526"/>
              <a:chExt cx="727827" cy="112748"/>
            </a:xfrm>
          </p:grpSpPr>
          <p:sp>
            <p:nvSpPr>
              <p:cNvPr id="50" name="Frame 49">
                <a:extLst>
                  <a:ext uri="{FF2B5EF4-FFF2-40B4-BE49-F238E27FC236}">
                    <a16:creationId xmlns:a16="http://schemas.microsoft.com/office/drawing/2014/main" id="{DAA919C1-E255-4B16-823E-34124D81A120}"/>
                  </a:ext>
                </a:extLst>
              </p:cNvPr>
              <p:cNvSpPr/>
              <p:nvPr/>
            </p:nvSpPr>
            <p:spPr>
              <a:xfrm>
                <a:off x="3041961" y="1261526"/>
                <a:ext cx="118334" cy="112748"/>
              </a:xfrm>
              <a:prstGeom prst="frame">
                <a:avLst/>
              </a:prstGeom>
              <a:solidFill>
                <a:srgbClr val="D0B884"/>
              </a:solidFill>
              <a:ln>
                <a:solidFill>
                  <a:srgbClr val="D0B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1" name="Straight Arrow Connector 50">
                <a:extLst>
                  <a:ext uri="{FF2B5EF4-FFF2-40B4-BE49-F238E27FC236}">
                    <a16:creationId xmlns:a16="http://schemas.microsoft.com/office/drawing/2014/main" id="{979AA077-2B2F-4214-B7A1-653EA4A2C966}"/>
                  </a:ext>
                </a:extLst>
              </p:cNvPr>
              <p:cNvCxnSpPr/>
              <p:nvPr/>
            </p:nvCxnSpPr>
            <p:spPr>
              <a:xfrm>
                <a:off x="3257934" y="1310105"/>
                <a:ext cx="511854" cy="0"/>
              </a:xfrm>
              <a:prstGeom prst="straightConnector1">
                <a:avLst/>
              </a:prstGeom>
              <a:ln>
                <a:solidFill>
                  <a:srgbClr val="D0B884"/>
                </a:solidFill>
                <a:tailEnd type="triangle"/>
              </a:ln>
            </p:spPr>
            <p:style>
              <a:lnRef idx="2">
                <a:schemeClr val="accent1"/>
              </a:lnRef>
              <a:fillRef idx="0">
                <a:schemeClr val="accent1"/>
              </a:fillRef>
              <a:effectRef idx="1">
                <a:schemeClr val="accent1"/>
              </a:effectRef>
              <a:fontRef idx="minor">
                <a:schemeClr val="tx1"/>
              </a:fontRef>
            </p:style>
          </p:cxnSp>
        </p:grpSp>
        <p:sp>
          <p:nvSpPr>
            <p:cNvPr id="53" name="Frame 52">
              <a:extLst>
                <a:ext uri="{FF2B5EF4-FFF2-40B4-BE49-F238E27FC236}">
                  <a16:creationId xmlns:a16="http://schemas.microsoft.com/office/drawing/2014/main" id="{79ABAAA7-7A9E-4A58-9A23-C5492917FE23}"/>
                </a:ext>
              </a:extLst>
            </p:cNvPr>
            <p:cNvSpPr/>
            <p:nvPr/>
          </p:nvSpPr>
          <p:spPr>
            <a:xfrm>
              <a:off x="5391835" y="2764404"/>
              <a:ext cx="118334" cy="112748"/>
            </a:xfrm>
            <a:prstGeom prst="frame">
              <a:avLst/>
            </a:prstGeom>
            <a:solidFill>
              <a:srgbClr val="D0B884"/>
            </a:solidFill>
            <a:ln>
              <a:solidFill>
                <a:srgbClr val="D0B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4" name="Straight Arrow Connector 53">
              <a:extLst>
                <a:ext uri="{FF2B5EF4-FFF2-40B4-BE49-F238E27FC236}">
                  <a16:creationId xmlns:a16="http://schemas.microsoft.com/office/drawing/2014/main" id="{58DE55FE-735D-4756-8907-14E6E3C77710}"/>
                </a:ext>
              </a:extLst>
            </p:cNvPr>
            <p:cNvCxnSpPr/>
            <p:nvPr/>
          </p:nvCxnSpPr>
          <p:spPr>
            <a:xfrm>
              <a:off x="4822197" y="2850516"/>
              <a:ext cx="511854" cy="0"/>
            </a:xfrm>
            <a:prstGeom prst="straightConnector1">
              <a:avLst/>
            </a:prstGeom>
            <a:ln>
              <a:solidFill>
                <a:srgbClr val="D0B884"/>
              </a:solidFill>
              <a:tailEnd type="triangle"/>
            </a:ln>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C9280576-97A4-4C9B-B61A-711BE5F0174E}"/>
                </a:ext>
              </a:extLst>
            </p:cNvPr>
            <p:cNvSpPr/>
            <p:nvPr/>
          </p:nvSpPr>
          <p:spPr>
            <a:xfrm>
              <a:off x="3769788" y="1434307"/>
              <a:ext cx="112294" cy="109831"/>
            </a:xfrm>
            <a:prstGeom prst="ellipse">
              <a:avLst/>
            </a:prstGeom>
            <a:solidFill>
              <a:srgbClr val="0360B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755244D-314E-4838-8D90-621A89EBCBF4}"/>
                </a:ext>
              </a:extLst>
            </p:cNvPr>
            <p:cNvSpPr/>
            <p:nvPr/>
          </p:nvSpPr>
          <p:spPr>
            <a:xfrm>
              <a:off x="3281617" y="2356177"/>
              <a:ext cx="112294" cy="109831"/>
            </a:xfrm>
            <a:prstGeom prst="ellipse">
              <a:avLst/>
            </a:prstGeom>
            <a:solidFill>
              <a:srgbClr val="C2B62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C9B3256F-F99F-44B9-99EC-91F7816D05FE}"/>
                </a:ext>
              </a:extLst>
            </p:cNvPr>
            <p:cNvSpPr/>
            <p:nvPr/>
          </p:nvSpPr>
          <p:spPr>
            <a:xfrm>
              <a:off x="4233797" y="2035908"/>
              <a:ext cx="112294" cy="109831"/>
            </a:xfrm>
            <a:prstGeom prst="ellipse">
              <a:avLst/>
            </a:prstGeom>
            <a:solidFill>
              <a:srgbClr val="02624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0BB409B-DC94-4C6D-A928-15FDF8ED88D6}"/>
                </a:ext>
              </a:extLst>
            </p:cNvPr>
            <p:cNvSpPr/>
            <p:nvPr/>
          </p:nvSpPr>
          <p:spPr>
            <a:xfrm>
              <a:off x="5151497" y="1767123"/>
              <a:ext cx="112294" cy="109831"/>
            </a:xfrm>
            <a:prstGeom prst="ellipse">
              <a:avLst/>
            </a:prstGeom>
            <a:solidFill>
              <a:srgbClr val="C2B62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CEBFB580-CF64-4BC8-869F-50181B6750B8}"/>
                </a:ext>
              </a:extLst>
            </p:cNvPr>
            <p:cNvSpPr/>
            <p:nvPr/>
          </p:nvSpPr>
          <p:spPr>
            <a:xfrm>
              <a:off x="4795948" y="2654573"/>
              <a:ext cx="112294" cy="109831"/>
            </a:xfrm>
            <a:prstGeom prst="ellipse">
              <a:avLst/>
            </a:prstGeom>
            <a:solidFill>
              <a:srgbClr val="B4050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9" name="Arrow: Curved Right 118">
            <a:extLst>
              <a:ext uri="{FF2B5EF4-FFF2-40B4-BE49-F238E27FC236}">
                <a16:creationId xmlns:a16="http://schemas.microsoft.com/office/drawing/2014/main" id="{332463DF-84F1-4946-B250-91347626DBAF}"/>
              </a:ext>
            </a:extLst>
          </p:cNvPr>
          <p:cNvSpPr/>
          <p:nvPr/>
        </p:nvSpPr>
        <p:spPr>
          <a:xfrm flipH="1">
            <a:off x="5574944" y="2595692"/>
            <a:ext cx="449968" cy="1268897"/>
          </a:xfrm>
          <a:prstGeom prst="curvedRightArrow">
            <a:avLst>
              <a:gd name="adj1" fmla="val 25000"/>
              <a:gd name="adj2" fmla="val 52348"/>
              <a:gd name="adj3" fmla="val 25000"/>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82" name="Picture 2">
            <a:extLst>
              <a:ext uri="{FF2B5EF4-FFF2-40B4-BE49-F238E27FC236}">
                <a16:creationId xmlns:a16="http://schemas.microsoft.com/office/drawing/2014/main" id="{3AA36B61-9D0B-43D7-BBA6-39400CC1C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131" y="1261526"/>
            <a:ext cx="2497805" cy="1665889"/>
          </a:xfrm>
          <a:prstGeom prst="rect">
            <a:avLst/>
          </a:prstGeom>
          <a:solidFill>
            <a:srgbClr val="6EAC22"/>
          </a:solidFill>
        </p:spPr>
      </p:pic>
      <p:sp>
        <p:nvSpPr>
          <p:cNvPr id="183" name="Circle: Hollow 182">
            <a:extLst>
              <a:ext uri="{FF2B5EF4-FFF2-40B4-BE49-F238E27FC236}">
                <a16:creationId xmlns:a16="http://schemas.microsoft.com/office/drawing/2014/main" id="{977D799C-4BE2-46B5-89B4-9B1D34020519}"/>
              </a:ext>
            </a:extLst>
          </p:cNvPr>
          <p:cNvSpPr/>
          <p:nvPr/>
        </p:nvSpPr>
        <p:spPr>
          <a:xfrm>
            <a:off x="6999526" y="1412615"/>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4" name="Circle: Hollow 183">
            <a:extLst>
              <a:ext uri="{FF2B5EF4-FFF2-40B4-BE49-F238E27FC236}">
                <a16:creationId xmlns:a16="http://schemas.microsoft.com/office/drawing/2014/main" id="{1D1900F8-6EAE-4F34-B281-F5DBB8083511}"/>
              </a:ext>
            </a:extLst>
          </p:cNvPr>
          <p:cNvSpPr/>
          <p:nvPr/>
        </p:nvSpPr>
        <p:spPr>
          <a:xfrm>
            <a:off x="6511355" y="2321935"/>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5" name="Circle: Hollow 184">
            <a:extLst>
              <a:ext uri="{FF2B5EF4-FFF2-40B4-BE49-F238E27FC236}">
                <a16:creationId xmlns:a16="http://schemas.microsoft.com/office/drawing/2014/main" id="{D3F5D270-5EAD-4350-80BC-53003C300B09}"/>
              </a:ext>
            </a:extLst>
          </p:cNvPr>
          <p:cNvSpPr/>
          <p:nvPr/>
        </p:nvSpPr>
        <p:spPr>
          <a:xfrm>
            <a:off x="8025686" y="2626735"/>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6" name="Circle: Hollow 185">
            <a:extLst>
              <a:ext uri="{FF2B5EF4-FFF2-40B4-BE49-F238E27FC236}">
                <a16:creationId xmlns:a16="http://schemas.microsoft.com/office/drawing/2014/main" id="{DC843F4E-2916-4402-A871-6DECEA65BA69}"/>
              </a:ext>
            </a:extLst>
          </p:cNvPr>
          <p:cNvSpPr/>
          <p:nvPr/>
        </p:nvSpPr>
        <p:spPr>
          <a:xfrm>
            <a:off x="8381286" y="1747895"/>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7" name="Circle: Hollow 186">
            <a:extLst>
              <a:ext uri="{FF2B5EF4-FFF2-40B4-BE49-F238E27FC236}">
                <a16:creationId xmlns:a16="http://schemas.microsoft.com/office/drawing/2014/main" id="{74C77F86-8762-4BAB-92BA-782F192DB669}"/>
              </a:ext>
            </a:extLst>
          </p:cNvPr>
          <p:cNvSpPr/>
          <p:nvPr/>
        </p:nvSpPr>
        <p:spPr>
          <a:xfrm>
            <a:off x="7464454" y="2012948"/>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4" name="Circle: Hollow 193">
            <a:extLst>
              <a:ext uri="{FF2B5EF4-FFF2-40B4-BE49-F238E27FC236}">
                <a16:creationId xmlns:a16="http://schemas.microsoft.com/office/drawing/2014/main" id="{CEC16024-5AD0-433C-A065-F99CB9A9C120}"/>
              </a:ext>
            </a:extLst>
          </p:cNvPr>
          <p:cNvSpPr/>
          <p:nvPr/>
        </p:nvSpPr>
        <p:spPr>
          <a:xfrm>
            <a:off x="6806486" y="1540042"/>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5" name="Circle: Hollow 194">
            <a:extLst>
              <a:ext uri="{FF2B5EF4-FFF2-40B4-BE49-F238E27FC236}">
                <a16:creationId xmlns:a16="http://schemas.microsoft.com/office/drawing/2014/main" id="{A3E35246-705F-4831-842C-14242756E71A}"/>
              </a:ext>
            </a:extLst>
          </p:cNvPr>
          <p:cNvSpPr/>
          <p:nvPr/>
        </p:nvSpPr>
        <p:spPr>
          <a:xfrm>
            <a:off x="6623649" y="1677310"/>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6" name="Circle: Hollow 195">
            <a:extLst>
              <a:ext uri="{FF2B5EF4-FFF2-40B4-BE49-F238E27FC236}">
                <a16:creationId xmlns:a16="http://schemas.microsoft.com/office/drawing/2014/main" id="{13C17994-68C8-45AB-A1A3-4EE33E455E51}"/>
              </a:ext>
            </a:extLst>
          </p:cNvPr>
          <p:cNvSpPr/>
          <p:nvPr/>
        </p:nvSpPr>
        <p:spPr>
          <a:xfrm>
            <a:off x="7261033" y="1789605"/>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7" name="Circle: Hollow 196">
            <a:extLst>
              <a:ext uri="{FF2B5EF4-FFF2-40B4-BE49-F238E27FC236}">
                <a16:creationId xmlns:a16="http://schemas.microsoft.com/office/drawing/2014/main" id="{95AA40F0-F56F-4BB1-907B-D3618C34E402}"/>
              </a:ext>
            </a:extLst>
          </p:cNvPr>
          <p:cNvSpPr/>
          <p:nvPr/>
        </p:nvSpPr>
        <p:spPr>
          <a:xfrm>
            <a:off x="7358480" y="1900653"/>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8" name="Circle: Hollow 197">
            <a:extLst>
              <a:ext uri="{FF2B5EF4-FFF2-40B4-BE49-F238E27FC236}">
                <a16:creationId xmlns:a16="http://schemas.microsoft.com/office/drawing/2014/main" id="{2DBAD5F7-0BAE-46C2-90D2-A0E47EF05C88}"/>
              </a:ext>
            </a:extLst>
          </p:cNvPr>
          <p:cNvSpPr/>
          <p:nvPr/>
        </p:nvSpPr>
        <p:spPr>
          <a:xfrm>
            <a:off x="8605220" y="1864210"/>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9" name="Circle: Hollow 198">
            <a:extLst>
              <a:ext uri="{FF2B5EF4-FFF2-40B4-BE49-F238E27FC236}">
                <a16:creationId xmlns:a16="http://schemas.microsoft.com/office/drawing/2014/main" id="{2D382C83-3DDE-421D-A8AE-730B5F88BE9C}"/>
              </a:ext>
            </a:extLst>
          </p:cNvPr>
          <p:cNvSpPr/>
          <p:nvPr/>
        </p:nvSpPr>
        <p:spPr>
          <a:xfrm>
            <a:off x="8492926" y="1808062"/>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0" name="Circle: Hollow 199">
            <a:extLst>
              <a:ext uri="{FF2B5EF4-FFF2-40B4-BE49-F238E27FC236}">
                <a16:creationId xmlns:a16="http://schemas.microsoft.com/office/drawing/2014/main" id="{CA915000-F45B-4A12-AF0E-BAFDEC706B38}"/>
              </a:ext>
            </a:extLst>
          </p:cNvPr>
          <p:cNvSpPr/>
          <p:nvPr/>
        </p:nvSpPr>
        <p:spPr>
          <a:xfrm>
            <a:off x="6656943" y="2570587"/>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1" name="Circle: Hollow 200">
            <a:extLst>
              <a:ext uri="{FF2B5EF4-FFF2-40B4-BE49-F238E27FC236}">
                <a16:creationId xmlns:a16="http://schemas.microsoft.com/office/drawing/2014/main" id="{48D4874B-8819-4F37-99D8-A9DB61360E79}"/>
              </a:ext>
            </a:extLst>
          </p:cNvPr>
          <p:cNvSpPr/>
          <p:nvPr/>
        </p:nvSpPr>
        <p:spPr>
          <a:xfrm>
            <a:off x="7790425" y="2539814"/>
            <a:ext cx="112294" cy="112295"/>
          </a:xfrm>
          <a:prstGeom prst="donu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2" name="Circle: Hollow 201">
            <a:extLst>
              <a:ext uri="{FF2B5EF4-FFF2-40B4-BE49-F238E27FC236}">
                <a16:creationId xmlns:a16="http://schemas.microsoft.com/office/drawing/2014/main" id="{DA94B11A-63F9-4147-A129-44EC5B09F029}"/>
              </a:ext>
            </a:extLst>
          </p:cNvPr>
          <p:cNvSpPr/>
          <p:nvPr/>
        </p:nvSpPr>
        <p:spPr>
          <a:xfrm>
            <a:off x="7913392" y="2581566"/>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3" name="Circle: Hollow 202">
            <a:extLst>
              <a:ext uri="{FF2B5EF4-FFF2-40B4-BE49-F238E27FC236}">
                <a16:creationId xmlns:a16="http://schemas.microsoft.com/office/drawing/2014/main" id="{3115D920-1CC1-44DF-94C6-52F784371037}"/>
              </a:ext>
            </a:extLst>
          </p:cNvPr>
          <p:cNvSpPr/>
          <p:nvPr/>
        </p:nvSpPr>
        <p:spPr>
          <a:xfrm>
            <a:off x="6579822" y="2444331"/>
            <a:ext cx="112294" cy="112295"/>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31" name="Straight Arrow Connector 1030">
            <a:extLst>
              <a:ext uri="{FF2B5EF4-FFF2-40B4-BE49-F238E27FC236}">
                <a16:creationId xmlns:a16="http://schemas.microsoft.com/office/drawing/2014/main" id="{1A5533CA-4BF7-47C0-813F-5D316D02E90B}"/>
              </a:ext>
            </a:extLst>
          </p:cNvPr>
          <p:cNvCxnSpPr/>
          <p:nvPr/>
        </p:nvCxnSpPr>
        <p:spPr>
          <a:xfrm flipH="1">
            <a:off x="6623649" y="1349758"/>
            <a:ext cx="295131" cy="246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0F385C2C-7485-46BB-AF2F-5ADF29517C60}"/>
              </a:ext>
            </a:extLst>
          </p:cNvPr>
          <p:cNvCxnSpPr>
            <a:cxnSpLocks/>
          </p:cNvCxnSpPr>
          <p:nvPr/>
        </p:nvCxnSpPr>
        <p:spPr>
          <a:xfrm>
            <a:off x="6683949" y="2288388"/>
            <a:ext cx="178684" cy="282199"/>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2" name="Straight Arrow Connector 211">
            <a:extLst>
              <a:ext uri="{FF2B5EF4-FFF2-40B4-BE49-F238E27FC236}">
                <a16:creationId xmlns:a16="http://schemas.microsoft.com/office/drawing/2014/main" id="{3CA82AB4-6FD1-4BF1-89E1-3C7506902CBB}"/>
              </a:ext>
            </a:extLst>
          </p:cNvPr>
          <p:cNvCxnSpPr>
            <a:cxnSpLocks/>
          </p:cNvCxnSpPr>
          <p:nvPr/>
        </p:nvCxnSpPr>
        <p:spPr>
          <a:xfrm flipH="1" flipV="1">
            <a:off x="7406668" y="1747894"/>
            <a:ext cx="215488" cy="265054"/>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Straight Arrow Connector 214">
            <a:extLst>
              <a:ext uri="{FF2B5EF4-FFF2-40B4-BE49-F238E27FC236}">
                <a16:creationId xmlns:a16="http://schemas.microsoft.com/office/drawing/2014/main" id="{A8CE5907-F208-4DF5-96FF-FB7541F3500A}"/>
              </a:ext>
            </a:extLst>
          </p:cNvPr>
          <p:cNvCxnSpPr>
            <a:cxnSpLocks/>
          </p:cNvCxnSpPr>
          <p:nvPr/>
        </p:nvCxnSpPr>
        <p:spPr>
          <a:xfrm>
            <a:off x="8366101" y="1920357"/>
            <a:ext cx="257823" cy="123216"/>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a16="http://schemas.microsoft.com/office/drawing/2014/main" id="{55803B63-602E-40F8-BB86-516664CBDCC3}"/>
              </a:ext>
            </a:extLst>
          </p:cNvPr>
          <p:cNvCxnSpPr>
            <a:cxnSpLocks/>
          </p:cNvCxnSpPr>
          <p:nvPr/>
        </p:nvCxnSpPr>
        <p:spPr>
          <a:xfrm flipH="1" flipV="1">
            <a:off x="7811040" y="2703580"/>
            <a:ext cx="239245" cy="104712"/>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58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666861" y="791587"/>
            <a:ext cx="7810275" cy="314333"/>
          </a:xfrm>
        </p:spPr>
        <p:txBody>
          <a:bodyPr anchor="ctr">
            <a:normAutofit/>
          </a:bodyPr>
          <a:lstStyle/>
          <a:p>
            <a:pPr algn="l">
              <a:lnSpc>
                <a:spcPct val="90000"/>
              </a:lnSpc>
            </a:pPr>
            <a:r>
              <a:rPr lang="en-US" sz="1600" dirty="0"/>
              <a:t>Color Quantization with k-means</a:t>
            </a:r>
          </a:p>
        </p:txBody>
      </p:sp>
      <p:pic>
        <p:nvPicPr>
          <p:cNvPr id="4" name="Picture 3">
            <a:extLst>
              <a:ext uri="{FF2B5EF4-FFF2-40B4-BE49-F238E27FC236}">
                <a16:creationId xmlns:a16="http://schemas.microsoft.com/office/drawing/2014/main" id="{59315ED3-6EEF-4A33-A35A-275B02B24741}"/>
              </a:ext>
            </a:extLst>
          </p:cNvPr>
          <p:cNvPicPr>
            <a:picLocks noChangeAspect="1"/>
          </p:cNvPicPr>
          <p:nvPr/>
        </p:nvPicPr>
        <p:blipFill>
          <a:blip r:embed="rId3"/>
          <a:stretch>
            <a:fillRect/>
          </a:stretch>
        </p:blipFill>
        <p:spPr>
          <a:xfrm>
            <a:off x="596597" y="1278954"/>
            <a:ext cx="2618548" cy="1780813"/>
          </a:xfrm>
          <a:prstGeom prst="rect">
            <a:avLst/>
          </a:prstGeom>
        </p:spPr>
      </p:pic>
      <p:pic>
        <p:nvPicPr>
          <p:cNvPr id="6" name="Picture 5">
            <a:extLst>
              <a:ext uri="{FF2B5EF4-FFF2-40B4-BE49-F238E27FC236}">
                <a16:creationId xmlns:a16="http://schemas.microsoft.com/office/drawing/2014/main" id="{647EBB61-7E1E-4411-9C65-9BB77E5425F7}"/>
              </a:ext>
            </a:extLst>
          </p:cNvPr>
          <p:cNvPicPr>
            <a:picLocks noChangeAspect="1"/>
          </p:cNvPicPr>
          <p:nvPr/>
        </p:nvPicPr>
        <p:blipFill>
          <a:blip r:embed="rId4"/>
          <a:stretch>
            <a:fillRect/>
          </a:stretch>
        </p:blipFill>
        <p:spPr>
          <a:xfrm>
            <a:off x="596597" y="3153601"/>
            <a:ext cx="2575094" cy="1780812"/>
          </a:xfrm>
          <a:prstGeom prst="rect">
            <a:avLst/>
          </a:prstGeom>
        </p:spPr>
      </p:pic>
      <p:pic>
        <p:nvPicPr>
          <p:cNvPr id="8" name="Content Placeholder 6" descr="Chart, scatter chart&#10;&#10;Description automatically generated">
            <a:extLst>
              <a:ext uri="{FF2B5EF4-FFF2-40B4-BE49-F238E27FC236}">
                <a16:creationId xmlns:a16="http://schemas.microsoft.com/office/drawing/2014/main" id="{8356551C-DFB7-4D40-AC36-4A5605FECA69}"/>
              </a:ext>
            </a:extLst>
          </p:cNvPr>
          <p:cNvPicPr>
            <a:picLocks noChangeAspect="1"/>
          </p:cNvPicPr>
          <p:nvPr/>
        </p:nvPicPr>
        <p:blipFill>
          <a:blip r:embed="rId5"/>
          <a:stretch>
            <a:fillRect/>
          </a:stretch>
        </p:blipFill>
        <p:spPr>
          <a:xfrm>
            <a:off x="3344874" y="2074970"/>
            <a:ext cx="2338419" cy="2272342"/>
          </a:xfrm>
          <a:prstGeom prst="rect">
            <a:avLst/>
          </a:prstGeom>
        </p:spPr>
      </p:pic>
      <p:sp>
        <p:nvSpPr>
          <p:cNvPr id="9" name="TextBox 8">
            <a:extLst>
              <a:ext uri="{FF2B5EF4-FFF2-40B4-BE49-F238E27FC236}">
                <a16:creationId xmlns:a16="http://schemas.microsoft.com/office/drawing/2014/main" id="{F0882131-37FB-4804-955C-5F877709CBB4}"/>
              </a:ext>
            </a:extLst>
          </p:cNvPr>
          <p:cNvSpPr txBox="1"/>
          <p:nvPr/>
        </p:nvSpPr>
        <p:spPr>
          <a:xfrm>
            <a:off x="3415144" y="4459163"/>
            <a:ext cx="2557167" cy="307777"/>
          </a:xfrm>
          <a:prstGeom prst="rect">
            <a:avLst/>
          </a:prstGeom>
          <a:noFill/>
        </p:spPr>
        <p:txBody>
          <a:bodyPr wrap="square">
            <a:spAutoFit/>
          </a:bodyPr>
          <a:lstStyle/>
          <a:p>
            <a:r>
              <a:rPr lang="en-US" sz="700" dirty="0">
                <a:solidFill>
                  <a:schemeClr val="bg1">
                    <a:lumMod val="65000"/>
                  </a:schemeClr>
                </a:solidFill>
              </a:rPr>
              <a:t>https://upload.wikimedia.org/wikipedia/commons/e/ea/K-means_convergence.gif</a:t>
            </a:r>
          </a:p>
        </p:txBody>
      </p:sp>
      <p:sp>
        <p:nvSpPr>
          <p:cNvPr id="7" name="TextBox 6">
            <a:extLst>
              <a:ext uri="{FF2B5EF4-FFF2-40B4-BE49-F238E27FC236}">
                <a16:creationId xmlns:a16="http://schemas.microsoft.com/office/drawing/2014/main" id="{99225C07-49FE-4A34-9545-521BC567EC16}"/>
              </a:ext>
            </a:extLst>
          </p:cNvPr>
          <p:cNvSpPr txBox="1"/>
          <p:nvPr/>
        </p:nvSpPr>
        <p:spPr>
          <a:xfrm>
            <a:off x="6102040" y="935478"/>
            <a:ext cx="2714299" cy="4154984"/>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Step 1:</a:t>
            </a:r>
            <a:r>
              <a:rPr lang="en-US" sz="1200" dirty="0">
                <a:latin typeface="Calibri" panose="020F0502020204030204" pitchFamily="34" charset="0"/>
                <a:cs typeface="Calibri" panose="020F0502020204030204" pitchFamily="34" charset="0"/>
              </a:rPr>
              <a:t> define k value of clusters</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Step 2:</a:t>
            </a:r>
            <a:r>
              <a:rPr lang="en-US" sz="1200" dirty="0">
                <a:latin typeface="Calibri" panose="020F0502020204030204" pitchFamily="34" charset="0"/>
                <a:cs typeface="Calibri" panose="020F0502020204030204" pitchFamily="34" charset="0"/>
              </a:rPr>
              <a:t> k number of random (or not) pixel values are chosen (centroids)</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Step 3: </a:t>
            </a:r>
            <a:r>
              <a:rPr lang="en-US" sz="1200" dirty="0">
                <a:latin typeface="Calibri" panose="020F0502020204030204" pitchFamily="34" charset="0"/>
                <a:cs typeface="Calibri" panose="020F0502020204030204" pitchFamily="34" charset="0"/>
              </a:rPr>
              <a:t>Iterate through each data point (pixel) and determine through variances in color which cluster that pixel belongs and designate it.</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Step 4:</a:t>
            </a:r>
            <a:r>
              <a:rPr lang="en-US" sz="1200" dirty="0">
                <a:latin typeface="Calibri" panose="020F0502020204030204" pitchFamily="34" charset="0"/>
                <a:cs typeface="Calibri" panose="020F0502020204030204" pitchFamily="34" charset="0"/>
              </a:rPr>
              <a:t> For each cluster, now calculate the average color and this becomes the new centroid / center for that cluster.</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Step 5:</a:t>
            </a:r>
            <a:r>
              <a:rPr lang="en-US" sz="1200" dirty="0">
                <a:latin typeface="Calibri" panose="020F0502020204030204" pitchFamily="34" charset="0"/>
                <a:cs typeface="Calibri" panose="020F0502020204030204" pitchFamily="34" charset="0"/>
              </a:rPr>
              <a:t> Iterate through pixels with newly defined centroids and make sure each pixel is still within its proper cluster.</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This process continues through a determined number of iterations or until the accuracy (epsilon) is reached stopping the program</a:t>
            </a:r>
          </a:p>
        </p:txBody>
      </p:sp>
    </p:spTree>
    <p:extLst>
      <p:ext uri="{BB962C8B-B14F-4D97-AF65-F5344CB8AC3E}">
        <p14:creationId xmlns:p14="http://schemas.microsoft.com/office/powerpoint/2010/main" val="3953811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vie S5_Initial Deposition_Real Tim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0036" r="8457"/>
          <a:stretch/>
        </p:blipFill>
        <p:spPr>
          <a:xfrm>
            <a:off x="731520" y="1107675"/>
            <a:ext cx="3474720" cy="2842101"/>
          </a:xfrm>
          <a:prstGeom prst="rect">
            <a:avLst/>
          </a:prstGeom>
          <a:ln w="25400">
            <a:solidFill>
              <a:schemeClr val="tx1"/>
            </a:solidFill>
          </a:ln>
        </p:spPr>
      </p:pic>
      <p:sp>
        <p:nvSpPr>
          <p:cNvPr id="6" name="Slide Number Placeholder 5"/>
          <p:cNvSpPr>
            <a:spLocks noGrp="1"/>
          </p:cNvSpPr>
          <p:nvPr>
            <p:ph type="sldNum" sz="quarter" idx="12"/>
          </p:nvPr>
        </p:nvSpPr>
        <p:spPr/>
        <p:txBody>
          <a:bodyPr/>
          <a:lstStyle/>
          <a:p>
            <a:fld id="{47CCAB65-8E90-4E3C-9076-51B55BC10F17}" type="slidenum">
              <a:rPr lang="en-US" smtClean="0"/>
              <a:t>3</a:t>
            </a:fld>
            <a:endParaRPr lang="en-US" dirty="0"/>
          </a:p>
        </p:txBody>
      </p:sp>
      <p:sp>
        <p:nvSpPr>
          <p:cNvPr id="4" name="TextBox 3"/>
          <p:cNvSpPr txBox="1"/>
          <p:nvPr/>
        </p:nvSpPr>
        <p:spPr>
          <a:xfrm>
            <a:off x="731520" y="4035951"/>
            <a:ext cx="3474720" cy="523220"/>
          </a:xfrm>
          <a:prstGeom prst="rect">
            <a:avLst/>
          </a:prstGeom>
          <a:noFill/>
        </p:spPr>
        <p:txBody>
          <a:bodyPr wrap="square" rtlCol="0">
            <a:spAutoFit/>
          </a:bodyPr>
          <a:lstStyle/>
          <a:p>
            <a:pPr algn="ctr"/>
            <a:r>
              <a:rPr lang="en-US" sz="1400" b="1" dirty="0">
                <a:solidFill>
                  <a:schemeClr val="accent2">
                    <a:lumMod val="50000"/>
                  </a:schemeClr>
                </a:solidFill>
                <a:latin typeface="Cambria" panose="02040503050406030204" pitchFamily="18" charset="0"/>
                <a:ea typeface="Cambria" panose="02040503050406030204" pitchFamily="18" charset="0"/>
              </a:rPr>
              <a:t>Single Quantum Dot (QD) Monolayers Deposited Over Large Areas</a:t>
            </a:r>
          </a:p>
        </p:txBody>
      </p:sp>
      <p:pic>
        <p:nvPicPr>
          <p:cNvPr id="3" name="Self_Assembly">
            <a:hlinkClick r:id="" action="ppaction://media"/>
            <a:extLst>
              <a:ext uri="{FF2B5EF4-FFF2-40B4-BE49-F238E27FC236}">
                <a16:creationId xmlns:a16="http://schemas.microsoft.com/office/drawing/2014/main" id="{47B53EC6-871E-4B4C-B77F-0461B4F19E4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0238" t="11715" r="18011" b="20747"/>
          <a:stretch/>
        </p:blipFill>
        <p:spPr>
          <a:xfrm>
            <a:off x="5246014" y="1107675"/>
            <a:ext cx="3248116" cy="2842101"/>
          </a:xfrm>
          <a:prstGeom prst="rect">
            <a:avLst/>
          </a:prstGeom>
          <a:ln w="25400">
            <a:solidFill>
              <a:schemeClr val="tx1"/>
            </a:solidFill>
          </a:ln>
        </p:spPr>
      </p:pic>
      <p:sp>
        <p:nvSpPr>
          <p:cNvPr id="7" name="TextBox 6">
            <a:extLst>
              <a:ext uri="{FF2B5EF4-FFF2-40B4-BE49-F238E27FC236}">
                <a16:creationId xmlns:a16="http://schemas.microsoft.com/office/drawing/2014/main" id="{D8F4F7C9-AC7F-45DB-886D-4BF40AED4362}"/>
              </a:ext>
            </a:extLst>
          </p:cNvPr>
          <p:cNvSpPr txBox="1"/>
          <p:nvPr/>
        </p:nvSpPr>
        <p:spPr>
          <a:xfrm>
            <a:off x="5676900" y="4039526"/>
            <a:ext cx="2592032" cy="738664"/>
          </a:xfrm>
          <a:prstGeom prst="rect">
            <a:avLst/>
          </a:prstGeom>
          <a:noFill/>
        </p:spPr>
        <p:txBody>
          <a:bodyPr wrap="square" rtlCol="0">
            <a:spAutoFit/>
          </a:bodyPr>
          <a:lstStyle/>
          <a:p>
            <a:pPr algn="ctr"/>
            <a:r>
              <a:rPr lang="en-US" sz="1400" b="1" dirty="0">
                <a:solidFill>
                  <a:schemeClr val="accent2">
                    <a:lumMod val="50000"/>
                  </a:schemeClr>
                </a:solidFill>
                <a:latin typeface="Cambria" panose="02040503050406030204" pitchFamily="18" charset="0"/>
                <a:ea typeface="Cambria" panose="02040503050406030204" pitchFamily="18" charset="0"/>
              </a:rPr>
              <a:t>Self-Assembly is the </a:t>
            </a:r>
          </a:p>
          <a:p>
            <a:pPr algn="ctr"/>
            <a:r>
              <a:rPr lang="en-US" sz="1400" b="1" dirty="0">
                <a:solidFill>
                  <a:schemeClr val="accent2">
                    <a:lumMod val="50000"/>
                  </a:schemeClr>
                </a:solidFill>
                <a:latin typeface="Cambria" panose="02040503050406030204" pitchFamily="18" charset="0"/>
                <a:ea typeface="Cambria" panose="02040503050406030204" pitchFamily="18" charset="0"/>
              </a:rPr>
              <a:t>Reorganization of QDs at the Molecular Level</a:t>
            </a:r>
          </a:p>
        </p:txBody>
      </p:sp>
      <p:sp>
        <p:nvSpPr>
          <p:cNvPr id="8" name="TextBox 7">
            <a:extLst>
              <a:ext uri="{FF2B5EF4-FFF2-40B4-BE49-F238E27FC236}">
                <a16:creationId xmlns:a16="http://schemas.microsoft.com/office/drawing/2014/main" id="{87F72821-D878-4045-9333-85AB28A2286C}"/>
              </a:ext>
            </a:extLst>
          </p:cNvPr>
          <p:cNvSpPr txBox="1"/>
          <p:nvPr/>
        </p:nvSpPr>
        <p:spPr>
          <a:xfrm>
            <a:off x="2468880" y="3720221"/>
            <a:ext cx="1770044" cy="215444"/>
          </a:xfrm>
          <a:prstGeom prst="rect">
            <a:avLst/>
          </a:prstGeom>
          <a:noFill/>
        </p:spPr>
        <p:txBody>
          <a:bodyPr wrap="square" rtlCol="0">
            <a:spAutoFit/>
          </a:bodyPr>
          <a:lstStyle/>
          <a:p>
            <a:r>
              <a:rPr lang="en-US" sz="800" dirty="0">
                <a:solidFill>
                  <a:schemeClr val="bg1">
                    <a:lumMod val="65000"/>
                  </a:schemeClr>
                </a:solidFill>
              </a:rPr>
              <a:t>Dr. Martin McPhail, Chemistry, UWG</a:t>
            </a:r>
          </a:p>
        </p:txBody>
      </p:sp>
      <p:sp>
        <p:nvSpPr>
          <p:cNvPr id="9" name="TextBox 8">
            <a:extLst>
              <a:ext uri="{FF2B5EF4-FFF2-40B4-BE49-F238E27FC236}">
                <a16:creationId xmlns:a16="http://schemas.microsoft.com/office/drawing/2014/main" id="{F2EE2978-C06F-4FA8-9B85-3B3BBF0D0E8F}"/>
              </a:ext>
            </a:extLst>
          </p:cNvPr>
          <p:cNvSpPr txBox="1"/>
          <p:nvPr/>
        </p:nvSpPr>
        <p:spPr>
          <a:xfrm>
            <a:off x="6786880" y="3758068"/>
            <a:ext cx="1770044" cy="215444"/>
          </a:xfrm>
          <a:prstGeom prst="rect">
            <a:avLst/>
          </a:prstGeom>
          <a:noFill/>
        </p:spPr>
        <p:txBody>
          <a:bodyPr wrap="square" rtlCol="0">
            <a:spAutoFit/>
          </a:bodyPr>
          <a:lstStyle/>
          <a:p>
            <a:r>
              <a:rPr lang="en-US" sz="800" dirty="0">
                <a:solidFill>
                  <a:schemeClr val="bg1">
                    <a:lumMod val="65000"/>
                  </a:schemeClr>
                </a:solidFill>
              </a:rPr>
              <a:t>Dr. Martin McPhail, Chemistry, UWG</a:t>
            </a:r>
          </a:p>
        </p:txBody>
      </p:sp>
    </p:spTree>
    <p:extLst>
      <p:ext uri="{BB962C8B-B14F-4D97-AF65-F5344CB8AC3E}">
        <p14:creationId xmlns:p14="http://schemas.microsoft.com/office/powerpoint/2010/main" val="162465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47F5-2B7D-AA4D-93CA-E21B50EFE468}"/>
              </a:ext>
            </a:extLst>
          </p:cNvPr>
          <p:cNvSpPr>
            <a:spLocks noGrp="1"/>
          </p:cNvSpPr>
          <p:nvPr>
            <p:ph type="title"/>
          </p:nvPr>
        </p:nvSpPr>
        <p:spPr/>
        <p:txBody>
          <a:bodyPr>
            <a:normAutofit/>
          </a:bodyPr>
          <a:lstStyle/>
          <a:p>
            <a:r>
              <a:rPr lang="en-US" sz="2800" dirty="0">
                <a:latin typeface="Cambria" panose="02040503050406030204" pitchFamily="18" charset="0"/>
                <a:ea typeface="Cambria" panose="02040503050406030204" pitchFamily="18" charset="0"/>
              </a:rPr>
              <a:t>The Challenge</a:t>
            </a:r>
          </a:p>
        </p:txBody>
      </p:sp>
      <p:sp>
        <p:nvSpPr>
          <p:cNvPr id="3" name="Content Placeholder 2">
            <a:extLst>
              <a:ext uri="{FF2B5EF4-FFF2-40B4-BE49-F238E27FC236}">
                <a16:creationId xmlns:a16="http://schemas.microsoft.com/office/drawing/2014/main" id="{9D9C2773-940D-8046-A2CE-1255228515B7}"/>
              </a:ext>
            </a:extLst>
          </p:cNvPr>
          <p:cNvSpPr>
            <a:spLocks noGrp="1"/>
          </p:cNvSpPr>
          <p:nvPr>
            <p:ph idx="1"/>
          </p:nvPr>
        </p:nvSpPr>
        <p:spPr/>
        <p:txBody>
          <a:bodyPr>
            <a:normAutofit fontScale="25000" lnSpcReduction="20000"/>
          </a:bodyPr>
          <a:lstStyle/>
          <a:p>
            <a:pPr marL="0" indent="0">
              <a:buNone/>
            </a:pPr>
            <a:r>
              <a:rPr lang="en-US" sz="7200" b="1" dirty="0">
                <a:latin typeface="Cambria" panose="02040503050406030204" pitchFamily="18" charset="0"/>
                <a:ea typeface="Cambria" panose="02040503050406030204" pitchFamily="18" charset="0"/>
              </a:rPr>
              <a:t>Researcher’s Dilemma</a:t>
            </a:r>
            <a:endParaRPr lang="en-US" sz="7200" dirty="0">
              <a:latin typeface="Cambria" panose="02040503050406030204" pitchFamily="18" charset="0"/>
              <a:ea typeface="Cambria" panose="02040503050406030204" pitchFamily="18" charset="0"/>
            </a:endParaRPr>
          </a:p>
          <a:p>
            <a:pPr marL="457200" indent="-274320"/>
            <a:r>
              <a:rPr lang="en-US" sz="5600" dirty="0">
                <a:latin typeface="Cambria" panose="02040503050406030204" pitchFamily="18" charset="0"/>
                <a:ea typeface="Cambria" panose="02040503050406030204" pitchFamily="18" charset="0"/>
              </a:rPr>
              <a:t>Chemist images a series of reactions on Quantum Dots</a:t>
            </a:r>
          </a:p>
          <a:p>
            <a:pPr marL="457200" indent="-274320"/>
            <a:r>
              <a:rPr lang="en-US" sz="5600" dirty="0">
                <a:latin typeface="Cambria" panose="02040503050406030204" pitchFamily="18" charset="0"/>
                <a:ea typeface="Cambria" panose="02040503050406030204" pitchFamily="18" charset="0"/>
              </a:rPr>
              <a:t>He manually pixelates each image to separate the nanofilms from background  </a:t>
            </a:r>
          </a:p>
          <a:p>
            <a:pPr marL="457200" indent="-274320"/>
            <a:r>
              <a:rPr lang="en-US" sz="5600" dirty="0">
                <a:latin typeface="Cambria" panose="02040503050406030204" pitchFamily="18" charset="0"/>
                <a:ea typeface="Cambria" panose="02040503050406030204" pitchFamily="18" charset="0"/>
              </a:rPr>
              <a:t>His question is can we automate this process? </a:t>
            </a:r>
          </a:p>
          <a:p>
            <a:pPr marL="457200" indent="-274320"/>
            <a:r>
              <a:rPr lang="en-US" sz="5600" dirty="0">
                <a:latin typeface="Cambria" panose="02040503050406030204" pitchFamily="18" charset="0"/>
                <a:ea typeface="Cambria" panose="02040503050406030204" pitchFamily="18" charset="0"/>
              </a:rPr>
              <a:t>If so, can we also apply it to a videos which have captured the entire reaction?</a:t>
            </a:r>
          </a:p>
          <a:p>
            <a:pPr marL="0" indent="0">
              <a:buNone/>
            </a:pPr>
            <a:endParaRPr lang="en-US" sz="7000" b="1" dirty="0">
              <a:latin typeface="Cambria" panose="02040503050406030204" pitchFamily="18" charset="0"/>
              <a:ea typeface="Cambria" panose="02040503050406030204" pitchFamily="18" charset="0"/>
            </a:endParaRPr>
          </a:p>
          <a:p>
            <a:pPr marL="0" indent="0">
              <a:buNone/>
            </a:pPr>
            <a:r>
              <a:rPr lang="en-US" sz="7000" b="1" dirty="0">
                <a:latin typeface="Cambria" panose="02040503050406030204" pitchFamily="18" charset="0"/>
                <a:ea typeface="Cambria" panose="02040503050406030204" pitchFamily="18" charset="0"/>
              </a:rPr>
              <a:t>Approach &amp; Questions</a:t>
            </a:r>
          </a:p>
          <a:p>
            <a:pPr marL="457200" indent="-274320"/>
            <a:r>
              <a:rPr lang="en-US" sz="5600" dirty="0">
                <a:latin typeface="Cambria" panose="02040503050406030204" pitchFamily="18" charset="0"/>
                <a:ea typeface="Cambria" panose="02040503050406030204" pitchFamily="18" charset="0"/>
              </a:rPr>
              <a:t>The Chemistry: Understand researcher’s challenges and goals</a:t>
            </a:r>
          </a:p>
          <a:p>
            <a:pPr marL="457200" indent="-274320"/>
            <a:r>
              <a:rPr lang="en-US" sz="5600" dirty="0">
                <a:latin typeface="Cambria" panose="02040503050406030204" pitchFamily="18" charset="0"/>
                <a:ea typeface="Cambria" panose="02040503050406030204" pitchFamily="18" charset="0"/>
              </a:rPr>
              <a:t>Explore segmentation strategies / feature extraction</a:t>
            </a:r>
          </a:p>
          <a:p>
            <a:pPr marL="457200" indent="-274320"/>
            <a:r>
              <a:rPr lang="en-US" sz="5600" dirty="0">
                <a:latin typeface="Cambria" panose="02040503050406030204" pitchFamily="18" charset="0"/>
                <a:ea typeface="Cambria" panose="02040503050406030204" pitchFamily="18" charset="0"/>
              </a:rPr>
              <a:t>Could Artificial Intelligence algorithms enhance outcomes?</a:t>
            </a:r>
          </a:p>
          <a:p>
            <a:pPr marL="457200" indent="-274320"/>
            <a:r>
              <a:rPr lang="en-US" sz="5600" dirty="0">
                <a:latin typeface="Cambria" panose="02040503050406030204" pitchFamily="18" charset="0"/>
                <a:ea typeface="Cambria" panose="02040503050406030204" pitchFamily="18" charset="0"/>
              </a:rPr>
              <a:t>What mechanisms are best suited to handle feature extractions in video?</a:t>
            </a:r>
          </a:p>
          <a:p>
            <a:endParaRPr lang="en-US" sz="4400" dirty="0"/>
          </a:p>
          <a:p>
            <a:pPr marL="0" indent="0">
              <a:buNone/>
            </a:pPr>
            <a:endParaRPr lang="en-US" dirty="0"/>
          </a:p>
          <a:p>
            <a:endParaRPr lang="en-US" sz="2000" dirty="0"/>
          </a:p>
        </p:txBody>
      </p:sp>
    </p:spTree>
    <p:extLst>
      <p:ext uri="{BB962C8B-B14F-4D97-AF65-F5344CB8AC3E}">
        <p14:creationId xmlns:p14="http://schemas.microsoft.com/office/powerpoint/2010/main" val="24799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25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25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25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25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25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25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25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25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25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B4D9E-0B08-AA4C-9EA3-9A0FEC3FBEA7}"/>
              </a:ext>
            </a:extLst>
          </p:cNvPr>
          <p:cNvSpPr>
            <a:spLocks noGrp="1"/>
          </p:cNvSpPr>
          <p:nvPr>
            <p:ph type="title"/>
          </p:nvPr>
        </p:nvSpPr>
        <p:spPr>
          <a:xfrm>
            <a:off x="457200" y="876010"/>
            <a:ext cx="8229600" cy="647987"/>
          </a:xfrm>
        </p:spPr>
        <p:txBody>
          <a:bodyPr anchor="ctr">
            <a:normAutofit/>
          </a:bodyPr>
          <a:lstStyle/>
          <a:p>
            <a:pPr>
              <a:lnSpc>
                <a:spcPct val="90000"/>
              </a:lnSpc>
            </a:pPr>
            <a:r>
              <a:rPr lang="en-US" sz="2800" dirty="0">
                <a:latin typeface="Cambria" panose="02040503050406030204" pitchFamily="18" charset="0"/>
                <a:ea typeface="Cambria" panose="02040503050406030204" pitchFamily="18" charset="0"/>
              </a:rPr>
              <a:t>Methods</a:t>
            </a:r>
          </a:p>
        </p:txBody>
      </p:sp>
      <p:sp>
        <p:nvSpPr>
          <p:cNvPr id="3" name="Content Placeholder 2">
            <a:extLst>
              <a:ext uri="{FF2B5EF4-FFF2-40B4-BE49-F238E27FC236}">
                <a16:creationId xmlns:a16="http://schemas.microsoft.com/office/drawing/2014/main" id="{ABA0EB9D-4A4C-D143-BFDE-A5479049C637}"/>
              </a:ext>
            </a:extLst>
          </p:cNvPr>
          <p:cNvSpPr>
            <a:spLocks noGrp="1"/>
          </p:cNvSpPr>
          <p:nvPr>
            <p:ph sz="half" idx="1"/>
          </p:nvPr>
        </p:nvSpPr>
        <p:spPr>
          <a:xfrm>
            <a:off x="457200" y="1523997"/>
            <a:ext cx="4203087" cy="3584962"/>
          </a:xfrm>
        </p:spPr>
        <p:txBody>
          <a:bodyPr>
            <a:normAutofit fontScale="47500" lnSpcReduction="20000"/>
          </a:bodyPr>
          <a:lstStyle/>
          <a:p>
            <a:pPr marL="0" indent="0">
              <a:lnSpc>
                <a:spcPct val="170000"/>
              </a:lnSpc>
              <a:buNone/>
            </a:pPr>
            <a:r>
              <a:rPr lang="en-US" sz="2900" b="1" dirty="0">
                <a:latin typeface="Cambria" panose="02040503050406030204" pitchFamily="18" charset="0"/>
                <a:ea typeface="Cambria" panose="02040503050406030204" pitchFamily="18" charset="0"/>
              </a:rPr>
              <a:t>Participants</a:t>
            </a:r>
          </a:p>
          <a:p>
            <a:pPr marL="0" indent="0">
              <a:lnSpc>
                <a:spcPct val="170000"/>
              </a:lnSpc>
              <a:buNone/>
            </a:pPr>
            <a:r>
              <a:rPr lang="en-US" sz="2200" dirty="0">
                <a:latin typeface="Cambria" panose="02040503050406030204" pitchFamily="18" charset="0"/>
                <a:ea typeface="Cambria" panose="02040503050406030204" pitchFamily="18" charset="0"/>
              </a:rPr>
              <a:t>     </a:t>
            </a:r>
            <a:r>
              <a:rPr lang="en-US" sz="2500" dirty="0">
                <a:latin typeface="Cambria" panose="02040503050406030204" pitchFamily="18" charset="0"/>
                <a:ea typeface="Cambria" panose="02040503050406030204" pitchFamily="18" charset="0"/>
              </a:rPr>
              <a:t>This work was a collaboration and mentorship</a:t>
            </a:r>
          </a:p>
          <a:p>
            <a:pPr marL="457200" indent="-182880">
              <a:lnSpc>
                <a:spcPct val="120000"/>
              </a:lnSpc>
            </a:pPr>
            <a:r>
              <a:rPr lang="en-US" sz="2500" dirty="0">
                <a:latin typeface="Cambria" panose="02040503050406030204" pitchFamily="18" charset="0"/>
                <a:ea typeface="Cambria" panose="02040503050406030204" pitchFamily="18" charset="0"/>
              </a:rPr>
              <a:t>Dr. Karen Works, FSU, Computer Science</a:t>
            </a:r>
          </a:p>
          <a:p>
            <a:pPr marL="457200" indent="-182880">
              <a:lnSpc>
                <a:spcPct val="120000"/>
              </a:lnSpc>
            </a:pPr>
            <a:r>
              <a:rPr lang="en-US" sz="2500" dirty="0">
                <a:latin typeface="Cambria" panose="02040503050406030204" pitchFamily="18" charset="0"/>
                <a:ea typeface="Cambria" panose="02040503050406030204" pitchFamily="18" charset="0"/>
              </a:rPr>
              <a:t>Dr. Martin McPhail, UWG, Chemistry</a:t>
            </a:r>
          </a:p>
          <a:p>
            <a:pPr marL="0" indent="0">
              <a:lnSpc>
                <a:spcPct val="90000"/>
              </a:lnSpc>
              <a:buNone/>
            </a:pPr>
            <a:endParaRPr lang="en-US" sz="2600" b="1" dirty="0">
              <a:latin typeface="Cambria" panose="02040503050406030204" pitchFamily="18" charset="0"/>
              <a:ea typeface="Cambria" panose="02040503050406030204" pitchFamily="18" charset="0"/>
            </a:endParaRPr>
          </a:p>
          <a:p>
            <a:pPr marL="0" indent="0">
              <a:lnSpc>
                <a:spcPct val="90000"/>
              </a:lnSpc>
              <a:buNone/>
            </a:pPr>
            <a:endParaRPr lang="en-US" sz="2700" b="1" dirty="0">
              <a:latin typeface="Cambria" panose="02040503050406030204" pitchFamily="18" charset="0"/>
              <a:ea typeface="Cambria" panose="02040503050406030204" pitchFamily="18" charset="0"/>
            </a:endParaRPr>
          </a:p>
          <a:p>
            <a:pPr marL="0" indent="0">
              <a:lnSpc>
                <a:spcPct val="90000"/>
              </a:lnSpc>
              <a:buNone/>
            </a:pPr>
            <a:r>
              <a:rPr lang="en-US" sz="2900" b="1" dirty="0">
                <a:latin typeface="Cambria" panose="02040503050406030204" pitchFamily="18" charset="0"/>
                <a:ea typeface="Cambria" panose="02040503050406030204" pitchFamily="18" charset="0"/>
              </a:rPr>
              <a:t>Procedure</a:t>
            </a:r>
          </a:p>
          <a:p>
            <a:pPr marL="617220">
              <a:lnSpc>
                <a:spcPct val="170000"/>
              </a:lnSpc>
              <a:buFont typeface="Wingdings" panose="05000000000000000000" pitchFamily="2" charset="2"/>
              <a:buChar char="v"/>
            </a:pPr>
            <a:r>
              <a:rPr lang="en-US" sz="2500" dirty="0">
                <a:latin typeface="Cambria" panose="02040503050406030204" pitchFamily="18" charset="0"/>
                <a:ea typeface="Cambria" panose="02040503050406030204" pitchFamily="18" charset="0"/>
              </a:rPr>
              <a:t>Isolate region of interest (ROI) &amp; crop image</a:t>
            </a:r>
          </a:p>
          <a:p>
            <a:pPr marL="617220">
              <a:lnSpc>
                <a:spcPct val="170000"/>
              </a:lnSpc>
              <a:buFont typeface="Wingdings" panose="05000000000000000000" pitchFamily="2" charset="2"/>
              <a:buChar char="v"/>
            </a:pPr>
            <a:r>
              <a:rPr lang="en-US" sz="2500" dirty="0">
                <a:latin typeface="Cambria" panose="02040503050406030204" pitchFamily="18" charset="0"/>
                <a:ea typeface="Cambria" panose="02040503050406030204" pitchFamily="18" charset="0"/>
              </a:rPr>
              <a:t>Compare Segmentation Techniques</a:t>
            </a:r>
          </a:p>
          <a:p>
            <a:pPr marL="617220">
              <a:lnSpc>
                <a:spcPct val="120000"/>
              </a:lnSpc>
              <a:buFont typeface="Wingdings" panose="05000000000000000000" pitchFamily="2" charset="2"/>
              <a:buChar char="v"/>
            </a:pPr>
            <a:r>
              <a:rPr lang="en-US" sz="2500" dirty="0">
                <a:latin typeface="Cambria" panose="02040503050406030204" pitchFamily="18" charset="0"/>
                <a:ea typeface="Cambria" panose="02040503050406030204" pitchFamily="18" charset="0"/>
              </a:rPr>
              <a:t>Explore AI algorithms which identify and remove unnecessary pixels in images and frames thereby enhancing efficiency</a:t>
            </a:r>
          </a:p>
          <a:p>
            <a:pPr marL="617220">
              <a:lnSpc>
                <a:spcPct val="170000"/>
              </a:lnSpc>
              <a:buFont typeface="Wingdings" panose="05000000000000000000" pitchFamily="2" charset="2"/>
              <a:buChar char="v"/>
            </a:pPr>
            <a:r>
              <a:rPr lang="en-US" sz="2500" dirty="0">
                <a:latin typeface="Cambria" panose="02040503050406030204" pitchFamily="18" charset="0"/>
                <a:ea typeface="Cambria" panose="02040503050406030204" pitchFamily="18" charset="0"/>
              </a:rPr>
              <a:t>Incorporate background subtraction within videos</a:t>
            </a:r>
          </a:p>
        </p:txBody>
      </p:sp>
      <p:pic>
        <p:nvPicPr>
          <p:cNvPr id="10" name="Picture 9" descr="Self-Assembled Nanofilm &#10;&#10;Image: Dr. Martin McPhail Lab">
            <a:extLst>
              <a:ext uri="{FF2B5EF4-FFF2-40B4-BE49-F238E27FC236}">
                <a16:creationId xmlns:a16="http://schemas.microsoft.com/office/drawing/2014/main" id="{36B1E7A6-E180-4AF6-A44D-7E0698A39CEA}"/>
              </a:ext>
              <a:ext uri="{C183D7F6-B498-43B3-948B-1728B52AA6E4}">
                <adec:decorative xmlns:adec="http://schemas.microsoft.com/office/drawing/2017/decorative" val="0"/>
              </a:ext>
            </a:extLst>
          </p:cNvPr>
          <p:cNvPicPr>
            <a:picLocks noChangeAspect="1"/>
          </p:cNvPicPr>
          <p:nvPr/>
        </p:nvPicPr>
        <p:blipFill rotWithShape="1">
          <a:blip r:embed="rId3"/>
          <a:srcRect l="19692" b="6961"/>
          <a:stretch/>
        </p:blipFill>
        <p:spPr>
          <a:xfrm>
            <a:off x="5234400" y="1588853"/>
            <a:ext cx="3452400" cy="3199757"/>
          </a:xfrm>
          <a:prstGeom prst="rect">
            <a:avLst/>
          </a:prstGeom>
        </p:spPr>
      </p:pic>
      <p:sp>
        <p:nvSpPr>
          <p:cNvPr id="11" name="TextBox 10">
            <a:extLst>
              <a:ext uri="{FF2B5EF4-FFF2-40B4-BE49-F238E27FC236}">
                <a16:creationId xmlns:a16="http://schemas.microsoft.com/office/drawing/2014/main" id="{3DD3AF67-52C2-4A7E-9055-CF7291E4FB76}"/>
              </a:ext>
            </a:extLst>
          </p:cNvPr>
          <p:cNvSpPr txBox="1"/>
          <p:nvPr/>
        </p:nvSpPr>
        <p:spPr>
          <a:xfrm>
            <a:off x="6979995" y="4573166"/>
            <a:ext cx="1770044" cy="215444"/>
          </a:xfrm>
          <a:prstGeom prst="rect">
            <a:avLst/>
          </a:prstGeom>
          <a:noFill/>
        </p:spPr>
        <p:txBody>
          <a:bodyPr wrap="square" rtlCol="0">
            <a:spAutoFit/>
          </a:bodyPr>
          <a:lstStyle/>
          <a:p>
            <a:r>
              <a:rPr lang="en-US" sz="800" dirty="0">
                <a:solidFill>
                  <a:schemeClr val="bg1">
                    <a:lumMod val="50000"/>
                  </a:schemeClr>
                </a:solidFill>
              </a:rPr>
              <a:t>Dr. Martin McPhail, Chemistry, UWG</a:t>
            </a:r>
          </a:p>
        </p:txBody>
      </p:sp>
    </p:spTree>
    <p:extLst>
      <p:ext uri="{BB962C8B-B14F-4D97-AF65-F5344CB8AC3E}">
        <p14:creationId xmlns:p14="http://schemas.microsoft.com/office/powerpoint/2010/main" val="372630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25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25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25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25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250"/>
                                        <p:tgtEl>
                                          <p:spTgt spid="3">
                                            <p:txEl>
                                              <p:pRg st="6" end="6"/>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250"/>
                                        <p:tgtEl>
                                          <p:spTgt spid="3">
                                            <p:txEl>
                                              <p:pRg st="7" end="7"/>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250"/>
                                        <p:tgtEl>
                                          <p:spTgt spid="3">
                                            <p:txEl>
                                              <p:pRg st="8" end="8"/>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dissolve">
                                      <p:cBhvr>
                                        <p:cTn id="30" dur="250"/>
                                        <p:tgtEl>
                                          <p:spTgt spid="3">
                                            <p:txEl>
                                              <p:pRg st="9" end="9"/>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dissolve">
                                      <p:cBhvr>
                                        <p:cTn id="33"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666861" y="791587"/>
            <a:ext cx="7810275" cy="314333"/>
          </a:xfrm>
        </p:spPr>
        <p:txBody>
          <a:bodyPr anchor="ctr">
            <a:noAutofit/>
          </a:bodyPr>
          <a:lstStyle/>
          <a:p>
            <a:pPr>
              <a:lnSpc>
                <a:spcPct val="90000"/>
              </a:lnSpc>
            </a:pPr>
            <a:r>
              <a:rPr lang="en-US" sz="2000" dirty="0">
                <a:latin typeface="Cambria" panose="02040503050406030204" pitchFamily="18" charset="0"/>
                <a:ea typeface="Cambria" panose="02040503050406030204" pitchFamily="18" charset="0"/>
              </a:rPr>
              <a:t>Hough Circle Transform</a:t>
            </a:r>
          </a:p>
        </p:txBody>
      </p:sp>
      <p:pic>
        <p:nvPicPr>
          <p:cNvPr id="22" name="Picture 21" descr="A close up of a speaker&#10;&#10;Description automatically generated with low confidence">
            <a:extLst>
              <a:ext uri="{FF2B5EF4-FFF2-40B4-BE49-F238E27FC236}">
                <a16:creationId xmlns:a16="http://schemas.microsoft.com/office/drawing/2014/main" id="{A3B05087-AB07-46F4-B413-1755930C5738}"/>
              </a:ext>
            </a:extLst>
          </p:cNvPr>
          <p:cNvPicPr>
            <a:picLocks noChangeAspect="1"/>
          </p:cNvPicPr>
          <p:nvPr/>
        </p:nvPicPr>
        <p:blipFill>
          <a:blip r:embed="rId3"/>
          <a:stretch>
            <a:fillRect/>
          </a:stretch>
        </p:blipFill>
        <p:spPr>
          <a:xfrm>
            <a:off x="194022" y="1211986"/>
            <a:ext cx="4657385" cy="3725908"/>
          </a:xfrm>
          <a:prstGeom prst="rect">
            <a:avLst/>
          </a:prstGeom>
        </p:spPr>
      </p:pic>
      <p:pic>
        <p:nvPicPr>
          <p:cNvPr id="24" name="Picture 23" descr="A planet in space&#10;&#10;Description automatically generated with medium confidence">
            <a:extLst>
              <a:ext uri="{FF2B5EF4-FFF2-40B4-BE49-F238E27FC236}">
                <a16:creationId xmlns:a16="http://schemas.microsoft.com/office/drawing/2014/main" id="{1EA992CD-C6FC-42CB-B79F-0E4CF9F8CB46}"/>
              </a:ext>
            </a:extLst>
          </p:cNvPr>
          <p:cNvPicPr>
            <a:picLocks noChangeAspect="1"/>
          </p:cNvPicPr>
          <p:nvPr/>
        </p:nvPicPr>
        <p:blipFill>
          <a:blip r:embed="rId4"/>
          <a:stretch>
            <a:fillRect/>
          </a:stretch>
        </p:blipFill>
        <p:spPr>
          <a:xfrm>
            <a:off x="5400069" y="2056046"/>
            <a:ext cx="1516731" cy="1516731"/>
          </a:xfrm>
          <a:prstGeom prst="rect">
            <a:avLst/>
          </a:prstGeom>
        </p:spPr>
      </p:pic>
      <p:pic>
        <p:nvPicPr>
          <p:cNvPr id="26" name="Picture 25" descr="A picture containing worm&#10;&#10;Description automatically generated">
            <a:extLst>
              <a:ext uri="{FF2B5EF4-FFF2-40B4-BE49-F238E27FC236}">
                <a16:creationId xmlns:a16="http://schemas.microsoft.com/office/drawing/2014/main" id="{9DF393B8-AF67-440D-8A0E-C6564163C1D7}"/>
              </a:ext>
            </a:extLst>
          </p:cNvPr>
          <p:cNvPicPr>
            <a:picLocks noChangeAspect="1"/>
          </p:cNvPicPr>
          <p:nvPr/>
        </p:nvPicPr>
        <p:blipFill>
          <a:blip r:embed="rId5"/>
          <a:stretch>
            <a:fillRect/>
          </a:stretch>
        </p:blipFill>
        <p:spPr>
          <a:xfrm>
            <a:off x="7309415" y="727270"/>
            <a:ext cx="1516731" cy="1516731"/>
          </a:xfrm>
          <a:prstGeom prst="rect">
            <a:avLst/>
          </a:prstGeom>
        </p:spPr>
      </p:pic>
      <p:pic>
        <p:nvPicPr>
          <p:cNvPr id="28" name="Picture 27" descr="A picture containing invertebrate, white, mollusk&#10;&#10;Description automatically generated">
            <a:extLst>
              <a:ext uri="{FF2B5EF4-FFF2-40B4-BE49-F238E27FC236}">
                <a16:creationId xmlns:a16="http://schemas.microsoft.com/office/drawing/2014/main" id="{332605D2-813B-493A-8B03-ED0A9F9DC76B}"/>
              </a:ext>
            </a:extLst>
          </p:cNvPr>
          <p:cNvPicPr>
            <a:picLocks noChangeAspect="1"/>
          </p:cNvPicPr>
          <p:nvPr/>
        </p:nvPicPr>
        <p:blipFill>
          <a:blip r:embed="rId6"/>
          <a:stretch>
            <a:fillRect/>
          </a:stretch>
        </p:blipFill>
        <p:spPr>
          <a:xfrm>
            <a:off x="7327654" y="3031171"/>
            <a:ext cx="1516731" cy="1516731"/>
          </a:xfrm>
          <a:prstGeom prst="rect">
            <a:avLst/>
          </a:prstGeom>
        </p:spPr>
      </p:pic>
      <p:sp>
        <p:nvSpPr>
          <p:cNvPr id="30" name="Arrow: Right 29">
            <a:extLst>
              <a:ext uri="{FF2B5EF4-FFF2-40B4-BE49-F238E27FC236}">
                <a16:creationId xmlns:a16="http://schemas.microsoft.com/office/drawing/2014/main" id="{DAEABC65-0F88-4D16-A600-CCB3CE9A19F3}"/>
              </a:ext>
            </a:extLst>
          </p:cNvPr>
          <p:cNvSpPr/>
          <p:nvPr/>
        </p:nvSpPr>
        <p:spPr>
          <a:xfrm>
            <a:off x="4944481" y="2571750"/>
            <a:ext cx="362513" cy="17314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Arrow: Left-Up 30">
            <a:extLst>
              <a:ext uri="{FF2B5EF4-FFF2-40B4-BE49-F238E27FC236}">
                <a16:creationId xmlns:a16="http://schemas.microsoft.com/office/drawing/2014/main" id="{96351615-5D82-463F-B0E2-C5CC0D7C810B}"/>
              </a:ext>
            </a:extLst>
          </p:cNvPr>
          <p:cNvSpPr/>
          <p:nvPr/>
        </p:nvSpPr>
        <p:spPr>
          <a:xfrm rot="8205542">
            <a:off x="6963503" y="2561835"/>
            <a:ext cx="306591" cy="297689"/>
          </a:xfrm>
          <a:prstGeom prst="leftUpArrow">
            <a:avLst>
              <a:gd name="adj1" fmla="val 25000"/>
              <a:gd name="adj2" fmla="val 26017"/>
              <a:gd name="adj3" fmla="val 25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BA48FD1-1164-454B-8028-5A1A49D2B741}"/>
              </a:ext>
            </a:extLst>
          </p:cNvPr>
          <p:cNvSpPr txBox="1"/>
          <p:nvPr/>
        </p:nvSpPr>
        <p:spPr>
          <a:xfrm>
            <a:off x="5345350" y="3729686"/>
            <a:ext cx="1553210" cy="523220"/>
          </a:xfrm>
          <a:prstGeom prst="rect">
            <a:avLst/>
          </a:prstGeom>
          <a:noFill/>
        </p:spPr>
        <p:txBody>
          <a:bodyPr wrap="square" rtlCol="0">
            <a:spAutoFit/>
          </a:bodyPr>
          <a:lstStyle/>
          <a:p>
            <a:pPr algn="ctr"/>
            <a:r>
              <a:rPr lang="en-US" sz="1400" dirty="0">
                <a:latin typeface="Cambria" panose="02040503050406030204" pitchFamily="18" charset="0"/>
                <a:ea typeface="Cambria" panose="02040503050406030204" pitchFamily="18" charset="0"/>
              </a:rPr>
              <a:t>Region of Interest</a:t>
            </a:r>
          </a:p>
          <a:p>
            <a:pPr algn="ctr"/>
            <a:r>
              <a:rPr lang="en-US" sz="1400" dirty="0">
                <a:latin typeface="Cambria" panose="02040503050406030204" pitchFamily="18" charset="0"/>
                <a:ea typeface="Cambria" panose="02040503050406030204" pitchFamily="18" charset="0"/>
              </a:rPr>
              <a:t>(ROI)</a:t>
            </a:r>
          </a:p>
        </p:txBody>
      </p:sp>
      <p:sp>
        <p:nvSpPr>
          <p:cNvPr id="33" name="TextBox 32">
            <a:extLst>
              <a:ext uri="{FF2B5EF4-FFF2-40B4-BE49-F238E27FC236}">
                <a16:creationId xmlns:a16="http://schemas.microsoft.com/office/drawing/2014/main" id="{53B428BD-AAB4-41E2-A2E1-1516D7F4B9C1}"/>
              </a:ext>
            </a:extLst>
          </p:cNvPr>
          <p:cNvSpPr txBox="1"/>
          <p:nvPr/>
        </p:nvSpPr>
        <p:spPr>
          <a:xfrm>
            <a:off x="7309415" y="2244001"/>
            <a:ext cx="1553210" cy="523220"/>
          </a:xfrm>
          <a:prstGeom prst="rect">
            <a:avLst/>
          </a:prstGeom>
          <a:noFill/>
        </p:spPr>
        <p:txBody>
          <a:bodyPr wrap="square" rtlCol="0">
            <a:spAutoFit/>
          </a:bodyPr>
          <a:lstStyle/>
          <a:p>
            <a:pPr algn="ctr"/>
            <a:r>
              <a:rPr lang="en-US" sz="1400" dirty="0">
                <a:latin typeface="Cambria" panose="02040503050406030204" pitchFamily="18" charset="0"/>
                <a:ea typeface="Cambria" panose="02040503050406030204" pitchFamily="18" charset="0"/>
              </a:rPr>
              <a:t>Meniscus Ring</a:t>
            </a:r>
          </a:p>
          <a:p>
            <a:pPr algn="ctr"/>
            <a:r>
              <a:rPr lang="en-US" sz="1400" dirty="0">
                <a:latin typeface="Cambria" panose="02040503050406030204" pitchFamily="18" charset="0"/>
                <a:ea typeface="Cambria" panose="02040503050406030204" pitchFamily="18" charset="0"/>
              </a:rPr>
              <a:t>(Ring)</a:t>
            </a:r>
          </a:p>
        </p:txBody>
      </p:sp>
      <p:sp>
        <p:nvSpPr>
          <p:cNvPr id="34" name="TextBox 33">
            <a:extLst>
              <a:ext uri="{FF2B5EF4-FFF2-40B4-BE49-F238E27FC236}">
                <a16:creationId xmlns:a16="http://schemas.microsoft.com/office/drawing/2014/main" id="{AD54949C-76F9-431D-9DEC-1D474794F1DD}"/>
              </a:ext>
            </a:extLst>
          </p:cNvPr>
          <p:cNvSpPr txBox="1"/>
          <p:nvPr/>
        </p:nvSpPr>
        <p:spPr>
          <a:xfrm>
            <a:off x="7250272" y="4550242"/>
            <a:ext cx="1699706" cy="523220"/>
          </a:xfrm>
          <a:prstGeom prst="rect">
            <a:avLst/>
          </a:prstGeom>
          <a:noFill/>
        </p:spPr>
        <p:txBody>
          <a:bodyPr wrap="square" rtlCol="0">
            <a:spAutoFit/>
          </a:bodyPr>
          <a:lstStyle/>
          <a:p>
            <a:pPr algn="ctr"/>
            <a:r>
              <a:rPr lang="en-US" sz="1400" dirty="0">
                <a:latin typeface="Cambria" panose="02040503050406030204" pitchFamily="18" charset="0"/>
                <a:ea typeface="Cambria" panose="02040503050406030204" pitchFamily="18" charset="0"/>
              </a:rPr>
              <a:t>Area of Contraction</a:t>
            </a:r>
          </a:p>
          <a:p>
            <a:pPr algn="ctr"/>
            <a:r>
              <a:rPr lang="en-US" sz="1400" dirty="0">
                <a:latin typeface="Cambria" panose="02040503050406030204" pitchFamily="18" charset="0"/>
                <a:ea typeface="Cambria" panose="02040503050406030204" pitchFamily="18" charset="0"/>
              </a:rPr>
              <a:t>(AOC)</a:t>
            </a:r>
          </a:p>
        </p:txBody>
      </p:sp>
    </p:spTree>
    <p:extLst>
      <p:ext uri="{BB962C8B-B14F-4D97-AF65-F5344CB8AC3E}">
        <p14:creationId xmlns:p14="http://schemas.microsoft.com/office/powerpoint/2010/main" val="135208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9A2B13-6871-410E-A743-2E3C8FC3CB51}"/>
              </a:ext>
            </a:extLst>
          </p:cNvPr>
          <p:cNvSpPr>
            <a:spLocks noGrp="1"/>
          </p:cNvSpPr>
          <p:nvPr>
            <p:ph type="title"/>
          </p:nvPr>
        </p:nvSpPr>
        <p:spPr>
          <a:xfrm>
            <a:off x="457201" y="873674"/>
            <a:ext cx="8112934" cy="431711"/>
          </a:xfrm>
        </p:spPr>
        <p:txBody>
          <a:bodyPr vert="horz" lIns="91440" tIns="45720" rIns="91440" bIns="45720" rtlCol="0" anchor="b">
            <a:normAutofit/>
          </a:bodyPr>
          <a:lstStyle/>
          <a:p>
            <a:pPr algn="ctr"/>
            <a:r>
              <a:rPr lang="en-US" b="1" kern="1200" dirty="0">
                <a:latin typeface="Cambria" panose="02040503050406030204" pitchFamily="18" charset="0"/>
                <a:ea typeface="Cambria" panose="02040503050406030204" pitchFamily="18" charset="0"/>
              </a:rPr>
              <a:t>Traditional Segmentation Methods Fail</a:t>
            </a:r>
          </a:p>
        </p:txBody>
      </p:sp>
      <p:pic>
        <p:nvPicPr>
          <p:cNvPr id="7" name="Picture 6" descr="A close-up of a coin&#10;&#10;Description automatically generated">
            <a:extLst>
              <a:ext uri="{FF2B5EF4-FFF2-40B4-BE49-F238E27FC236}">
                <a16:creationId xmlns:a16="http://schemas.microsoft.com/office/drawing/2014/main" id="{CE01C439-92A0-4563-9AC0-D1B9FA67B848}"/>
              </a:ext>
            </a:extLst>
          </p:cNvPr>
          <p:cNvPicPr>
            <a:picLocks noChangeAspect="1"/>
          </p:cNvPicPr>
          <p:nvPr/>
        </p:nvPicPr>
        <p:blipFill>
          <a:blip r:embed="rId3"/>
          <a:stretch>
            <a:fillRect/>
          </a:stretch>
        </p:blipFill>
        <p:spPr>
          <a:xfrm>
            <a:off x="3626069" y="1425112"/>
            <a:ext cx="3377581" cy="3508206"/>
          </a:xfrm>
          <a:prstGeom prst="rect">
            <a:avLst/>
          </a:prstGeom>
          <a:noFill/>
          <a:ln w="25400">
            <a:solidFill>
              <a:schemeClr val="tx1"/>
            </a:solidFill>
          </a:ln>
        </p:spPr>
      </p:pic>
      <p:sp>
        <p:nvSpPr>
          <p:cNvPr id="5" name="TextBox 4">
            <a:extLst>
              <a:ext uri="{FF2B5EF4-FFF2-40B4-BE49-F238E27FC236}">
                <a16:creationId xmlns:a16="http://schemas.microsoft.com/office/drawing/2014/main" id="{A55121B4-8E04-4962-AD82-CA5E64710C05}"/>
              </a:ext>
            </a:extLst>
          </p:cNvPr>
          <p:cNvSpPr txBox="1"/>
          <p:nvPr/>
        </p:nvSpPr>
        <p:spPr>
          <a:xfrm>
            <a:off x="554949" y="1538716"/>
            <a:ext cx="2822993" cy="3257615"/>
          </a:xfrm>
          <a:prstGeom prst="rect">
            <a:avLst/>
          </a:prstGeom>
        </p:spPr>
        <p:txBody>
          <a:bodyPr vert="horz" lIns="91440" tIns="45720" rIns="91440" bIns="45720" rtlCol="0">
            <a:normAutofit/>
          </a:bodyPr>
          <a:lstStyle/>
          <a:p>
            <a:pPr>
              <a:spcBef>
                <a:spcPct val="20000"/>
              </a:spcBef>
            </a:pPr>
            <a:r>
              <a:rPr lang="en-US" sz="1400" b="1" kern="1200" dirty="0">
                <a:latin typeface="Cambria" panose="02040503050406030204" pitchFamily="18" charset="0"/>
                <a:ea typeface="Cambria" panose="02040503050406030204" pitchFamily="18" charset="0"/>
              </a:rPr>
              <a:t>Attempted Methods</a:t>
            </a:r>
          </a:p>
          <a:p>
            <a:pPr lvl="1">
              <a:spcBef>
                <a:spcPct val="20000"/>
              </a:spcBef>
            </a:pPr>
            <a:r>
              <a:rPr lang="en-US" sz="1400" kern="1200" dirty="0">
                <a:latin typeface="Cambria" panose="02040503050406030204" pitchFamily="18" charset="0"/>
                <a:ea typeface="Cambria" panose="02040503050406030204" pitchFamily="18" charset="0"/>
              </a:rPr>
              <a:t>Binary Thresholding</a:t>
            </a:r>
          </a:p>
          <a:p>
            <a:pPr lvl="1">
              <a:spcBef>
                <a:spcPct val="20000"/>
              </a:spcBef>
            </a:pPr>
            <a:r>
              <a:rPr lang="en-US" sz="1400" dirty="0">
                <a:latin typeface="Cambria" panose="02040503050406030204" pitchFamily="18" charset="0"/>
                <a:ea typeface="Cambria" panose="02040503050406030204" pitchFamily="18" charset="0"/>
              </a:rPr>
              <a:t>Edge Detection Filters</a:t>
            </a:r>
          </a:p>
          <a:p>
            <a:pPr lvl="1">
              <a:spcBef>
                <a:spcPct val="20000"/>
              </a:spcBef>
            </a:pPr>
            <a:r>
              <a:rPr lang="en-US" sz="1400" dirty="0">
                <a:latin typeface="Cambria" panose="02040503050406030204" pitchFamily="18" charset="0"/>
                <a:ea typeface="Cambria" panose="02040503050406030204" pitchFamily="18" charset="0"/>
              </a:rPr>
              <a:t>Dilation / Erosion</a:t>
            </a:r>
          </a:p>
          <a:p>
            <a:pPr lvl="1">
              <a:spcBef>
                <a:spcPct val="20000"/>
              </a:spcBef>
            </a:pPr>
            <a:r>
              <a:rPr lang="en-US" sz="1400" kern="1200" dirty="0">
                <a:latin typeface="Cambria" panose="02040503050406030204" pitchFamily="18" charset="0"/>
                <a:ea typeface="Cambria" panose="02040503050406030204" pitchFamily="18" charset="0"/>
              </a:rPr>
              <a:t>Watershed (2D topological)</a:t>
            </a:r>
          </a:p>
          <a:p>
            <a:pPr lvl="1">
              <a:spcBef>
                <a:spcPct val="20000"/>
              </a:spcBef>
            </a:pPr>
            <a:r>
              <a:rPr lang="en-US" sz="1400" dirty="0">
                <a:latin typeface="Cambria" panose="02040503050406030204" pitchFamily="18" charset="0"/>
                <a:ea typeface="Cambria" panose="02040503050406030204" pitchFamily="18" charset="0"/>
              </a:rPr>
              <a:t> </a:t>
            </a:r>
            <a:r>
              <a:rPr lang="en-US" sz="1400" dirty="0">
                <a:solidFill>
                  <a:schemeClr val="bg1">
                    <a:lumMod val="50000"/>
                  </a:schemeClr>
                </a:solidFill>
                <a:latin typeface="Cambria" panose="02040503050406030204" pitchFamily="18" charset="0"/>
                <a:ea typeface="Cambria" panose="02040503050406030204" pitchFamily="18" charset="0"/>
              </a:rPr>
              <a:t>&gt; poor segmentation results</a:t>
            </a:r>
          </a:p>
          <a:p>
            <a:pPr>
              <a:spcBef>
                <a:spcPct val="20000"/>
              </a:spcBef>
            </a:pPr>
            <a:endParaRPr lang="en-US" sz="1400" kern="1200" dirty="0">
              <a:latin typeface="Cambria" panose="02040503050406030204" pitchFamily="18" charset="0"/>
              <a:ea typeface="Cambria" panose="02040503050406030204" pitchFamily="18" charset="0"/>
            </a:endParaRPr>
          </a:p>
          <a:p>
            <a:pPr>
              <a:spcBef>
                <a:spcPct val="20000"/>
              </a:spcBef>
            </a:pPr>
            <a:r>
              <a:rPr lang="en-US" sz="1400" b="1" kern="1200" dirty="0">
                <a:solidFill>
                  <a:srgbClr val="782F3E"/>
                </a:solidFill>
                <a:latin typeface="Cambria" panose="02040503050406030204" pitchFamily="18" charset="0"/>
                <a:ea typeface="Cambria" panose="02040503050406030204" pitchFamily="18" charset="0"/>
              </a:rPr>
              <a:t>Issues</a:t>
            </a:r>
          </a:p>
          <a:p>
            <a:pPr lvl="1">
              <a:spcBef>
                <a:spcPct val="20000"/>
              </a:spcBef>
            </a:pPr>
            <a:r>
              <a:rPr lang="en-US" sz="1400" kern="1200" dirty="0">
                <a:solidFill>
                  <a:srgbClr val="782F3E"/>
                </a:solidFill>
                <a:latin typeface="Cambria" panose="02040503050406030204" pitchFamily="18" charset="0"/>
                <a:ea typeface="Cambria" panose="02040503050406030204" pitchFamily="18" charset="0"/>
              </a:rPr>
              <a:t>Translucency</a:t>
            </a:r>
          </a:p>
          <a:p>
            <a:pPr lvl="1">
              <a:spcBef>
                <a:spcPct val="20000"/>
              </a:spcBef>
            </a:pPr>
            <a:r>
              <a:rPr lang="en-US" sz="1400" kern="1200" dirty="0">
                <a:solidFill>
                  <a:srgbClr val="782F3E"/>
                </a:solidFill>
                <a:latin typeface="Cambria" panose="02040503050406030204" pitchFamily="18" charset="0"/>
                <a:ea typeface="Cambria" panose="02040503050406030204" pitchFamily="18" charset="0"/>
              </a:rPr>
              <a:t>Low Contrast</a:t>
            </a:r>
          </a:p>
          <a:p>
            <a:pPr lvl="1">
              <a:spcBef>
                <a:spcPct val="20000"/>
              </a:spcBef>
            </a:pPr>
            <a:r>
              <a:rPr lang="en-US" sz="1400" kern="1200" dirty="0">
                <a:solidFill>
                  <a:srgbClr val="782F3E"/>
                </a:solidFill>
                <a:latin typeface="Cambria" panose="02040503050406030204" pitchFamily="18" charset="0"/>
                <a:ea typeface="Cambria" panose="02040503050406030204" pitchFamily="18" charset="0"/>
              </a:rPr>
              <a:t>Discontinuous Edges</a:t>
            </a:r>
          </a:p>
          <a:p>
            <a:pPr lvl="1">
              <a:spcBef>
                <a:spcPct val="20000"/>
              </a:spcBef>
            </a:pPr>
            <a:r>
              <a:rPr lang="en-US" sz="1400" kern="1200" dirty="0">
                <a:solidFill>
                  <a:srgbClr val="782F3E"/>
                </a:solidFill>
                <a:latin typeface="Cambria" panose="02040503050406030204" pitchFamily="18" charset="0"/>
                <a:ea typeface="Cambria" panose="02040503050406030204" pitchFamily="18" charset="0"/>
              </a:rPr>
              <a:t>Regions of Noise</a:t>
            </a:r>
          </a:p>
          <a:p>
            <a:pPr>
              <a:spcBef>
                <a:spcPct val="20000"/>
              </a:spcBef>
            </a:pPr>
            <a:endParaRPr lang="en-US" sz="1400" kern="1200" dirty="0">
              <a:latin typeface="+mn-lt"/>
              <a:ea typeface="+mn-ea"/>
              <a:cs typeface="+mn-cs"/>
            </a:endParaRPr>
          </a:p>
          <a:p>
            <a:pPr>
              <a:spcBef>
                <a:spcPct val="20000"/>
              </a:spcBef>
            </a:pPr>
            <a:endParaRPr lang="en-US" sz="1400" kern="1200" dirty="0">
              <a:latin typeface="+mn-lt"/>
              <a:ea typeface="+mn-ea"/>
              <a:cs typeface="+mn-cs"/>
            </a:endParaRPr>
          </a:p>
        </p:txBody>
      </p:sp>
      <p:grpSp>
        <p:nvGrpSpPr>
          <p:cNvPr id="10" name="Group 9">
            <a:extLst>
              <a:ext uri="{FF2B5EF4-FFF2-40B4-BE49-F238E27FC236}">
                <a16:creationId xmlns:a16="http://schemas.microsoft.com/office/drawing/2014/main" id="{00F0DCC0-A08C-4E92-B0CE-696880012467}"/>
              </a:ext>
            </a:extLst>
          </p:cNvPr>
          <p:cNvGrpSpPr/>
          <p:nvPr/>
        </p:nvGrpSpPr>
        <p:grpSpPr>
          <a:xfrm>
            <a:off x="7208520" y="1425112"/>
            <a:ext cx="1485900" cy="3470791"/>
            <a:chOff x="7208520" y="1425112"/>
            <a:chExt cx="1485900" cy="3470791"/>
          </a:xfrm>
        </p:grpSpPr>
        <p:sp>
          <p:nvSpPr>
            <p:cNvPr id="9" name="Rectangle 8">
              <a:extLst>
                <a:ext uri="{FF2B5EF4-FFF2-40B4-BE49-F238E27FC236}">
                  <a16:creationId xmlns:a16="http://schemas.microsoft.com/office/drawing/2014/main" id="{4F5A5BE3-0550-472C-87A3-E6424EDAF305}"/>
                </a:ext>
              </a:extLst>
            </p:cNvPr>
            <p:cNvSpPr/>
            <p:nvPr/>
          </p:nvSpPr>
          <p:spPr>
            <a:xfrm>
              <a:off x="7208520" y="1425112"/>
              <a:ext cx="1485900" cy="3451688"/>
            </a:xfrm>
            <a:prstGeom prst="rect">
              <a:avLst/>
            </a:prstGeom>
            <a:gradFill flip="none" rotWithShape="1">
              <a:gsLst>
                <a:gs pos="0">
                  <a:schemeClr val="tx2">
                    <a:lumMod val="50000"/>
                    <a:tint val="66000"/>
                    <a:satMod val="160000"/>
                  </a:schemeClr>
                </a:gs>
                <a:gs pos="50000">
                  <a:schemeClr val="tx2">
                    <a:lumMod val="50000"/>
                    <a:tint val="44500"/>
                    <a:satMod val="160000"/>
                  </a:schemeClr>
                </a:gs>
                <a:gs pos="100000">
                  <a:schemeClr val="tx2">
                    <a:lumMod val="50000"/>
                    <a:tint val="23500"/>
                    <a:satMod val="160000"/>
                  </a:schemeClr>
                </a:gs>
              </a:gsLst>
              <a:path path="circle">
                <a:fillToRect t="100000" r="100000"/>
              </a:path>
              <a:tileRect l="-100000" b="-100000"/>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F3EF4B1-AC33-46C8-83C9-D1A7D2A3BFA3}"/>
                </a:ext>
              </a:extLst>
            </p:cNvPr>
            <p:cNvGrpSpPr/>
            <p:nvPr/>
          </p:nvGrpSpPr>
          <p:grpSpPr>
            <a:xfrm>
              <a:off x="7295624" y="1462527"/>
              <a:ext cx="1311691" cy="3433376"/>
              <a:chOff x="7295624" y="1462527"/>
              <a:chExt cx="1311691" cy="3433376"/>
            </a:xfrm>
          </p:grpSpPr>
          <p:sp>
            <p:nvSpPr>
              <p:cNvPr id="2" name="TextBox 1">
                <a:extLst>
                  <a:ext uri="{FF2B5EF4-FFF2-40B4-BE49-F238E27FC236}">
                    <a16:creationId xmlns:a16="http://schemas.microsoft.com/office/drawing/2014/main" id="{11779FB1-5334-47BA-AC5C-4AE76A71AA7D}"/>
                  </a:ext>
                </a:extLst>
              </p:cNvPr>
              <p:cNvSpPr txBox="1"/>
              <p:nvPr/>
            </p:nvSpPr>
            <p:spPr>
              <a:xfrm>
                <a:off x="7295624" y="1462527"/>
                <a:ext cx="1311691" cy="3433376"/>
              </a:xfrm>
              <a:prstGeom prst="rect">
                <a:avLst/>
              </a:prstGeom>
              <a:noFill/>
            </p:spPr>
            <p:txBody>
              <a:bodyPr wrap="square" rtlCol="0">
                <a:spAutoFit/>
              </a:bodyPr>
              <a:lstStyle/>
              <a:p>
                <a:pPr algn="ctr"/>
                <a:r>
                  <a:rPr lang="en-US" sz="1400" dirty="0">
                    <a:latin typeface="Cambria" panose="02040503050406030204" pitchFamily="18" charset="0"/>
                    <a:ea typeface="Cambria" panose="02040503050406030204" pitchFamily="18" charset="0"/>
                  </a:rPr>
                  <a:t>Pixel Values</a:t>
                </a:r>
              </a:p>
              <a:p>
                <a:pPr algn="ctr"/>
                <a:r>
                  <a:rPr lang="en-US" sz="1400" dirty="0">
                    <a:latin typeface="Cambria" panose="02040503050406030204" pitchFamily="18" charset="0"/>
                    <a:ea typeface="Cambria" panose="02040503050406030204" pitchFamily="18" charset="0"/>
                  </a:rPr>
                  <a:t>Grayscale</a:t>
                </a:r>
              </a:p>
              <a:p>
                <a:endParaRPr lang="en-US" sz="1600" dirty="0"/>
              </a:p>
              <a:p>
                <a:pPr>
                  <a:lnSpc>
                    <a:spcPct val="150000"/>
                  </a:lnSpc>
                </a:pPr>
                <a:r>
                  <a:rPr lang="en-US" sz="1600" dirty="0">
                    <a:latin typeface="Cambria" panose="02040503050406030204" pitchFamily="18" charset="0"/>
                    <a:ea typeface="Cambria" panose="02040503050406030204" pitchFamily="18" charset="0"/>
                  </a:rPr>
                  <a:t>255 </a:t>
                </a:r>
                <a:r>
                  <a:rPr lang="en-US" sz="1400" dirty="0">
                    <a:latin typeface="Cambria" panose="02040503050406030204" pitchFamily="18" charset="0"/>
                    <a:ea typeface="Cambria" panose="02040503050406030204" pitchFamily="18" charset="0"/>
                  </a:rPr>
                  <a:t>(white)</a:t>
                </a:r>
              </a:p>
              <a:p>
                <a:pPr>
                  <a:lnSpc>
                    <a:spcPct val="150000"/>
                  </a:lnSpc>
                </a:pPr>
                <a:r>
                  <a:rPr lang="en-US" sz="1600" dirty="0"/>
                  <a:t>   |	</a:t>
                </a:r>
              </a:p>
              <a:p>
                <a:r>
                  <a:rPr lang="en-US" sz="1600" dirty="0"/>
                  <a:t>   |	</a:t>
                </a:r>
                <a:r>
                  <a:rPr lang="en-US" sz="1200" dirty="0">
                    <a:latin typeface="Cambria" panose="02040503050406030204" pitchFamily="18" charset="0"/>
                    <a:ea typeface="Cambria" panose="02040503050406030204" pitchFamily="18" charset="0"/>
                  </a:rPr>
                  <a:t>lighter</a:t>
                </a:r>
              </a:p>
              <a:p>
                <a:r>
                  <a:rPr lang="en-US" sz="1600" dirty="0"/>
                  <a:t>   |</a:t>
                </a:r>
              </a:p>
              <a:p>
                <a:r>
                  <a:rPr lang="en-US" sz="1600" dirty="0"/>
                  <a:t>   |</a:t>
                </a:r>
              </a:p>
              <a:p>
                <a:r>
                  <a:rPr lang="en-US" sz="1600" dirty="0"/>
                  <a:t>   |</a:t>
                </a:r>
              </a:p>
              <a:p>
                <a:r>
                  <a:rPr lang="en-US" sz="1600" dirty="0"/>
                  <a:t>   |	</a:t>
                </a:r>
                <a:r>
                  <a:rPr lang="en-US" sz="1200" dirty="0">
                    <a:latin typeface="Cambria" panose="02040503050406030204" pitchFamily="18" charset="0"/>
                    <a:ea typeface="Cambria" panose="02040503050406030204" pitchFamily="18" charset="0"/>
                  </a:rPr>
                  <a:t>darker</a:t>
                </a:r>
              </a:p>
              <a:p>
                <a:pPr>
                  <a:lnSpc>
                    <a:spcPct val="150000"/>
                  </a:lnSpc>
                </a:pPr>
                <a:r>
                  <a:rPr lang="en-US" sz="1600" dirty="0"/>
                  <a:t>   |	</a:t>
                </a:r>
              </a:p>
              <a:p>
                <a:pPr>
                  <a:lnSpc>
                    <a:spcPct val="150000"/>
                  </a:lnSpc>
                </a:pPr>
                <a:r>
                  <a:rPr lang="en-US" sz="1600" dirty="0"/>
                  <a:t>   </a:t>
                </a:r>
                <a:r>
                  <a:rPr lang="en-US" sz="1600" dirty="0">
                    <a:latin typeface="Cambria" panose="02040503050406030204" pitchFamily="18" charset="0"/>
                    <a:ea typeface="Cambria" panose="02040503050406030204" pitchFamily="18" charset="0"/>
                  </a:rPr>
                  <a:t>0   </a:t>
                </a:r>
                <a:r>
                  <a:rPr lang="en-US" sz="1400" dirty="0">
                    <a:latin typeface="Cambria" panose="02040503050406030204" pitchFamily="18" charset="0"/>
                    <a:ea typeface="Cambria" panose="02040503050406030204" pitchFamily="18" charset="0"/>
                  </a:rPr>
                  <a:t>(black)</a:t>
                </a:r>
              </a:p>
            </p:txBody>
          </p:sp>
          <p:sp>
            <p:nvSpPr>
              <p:cNvPr id="3" name="Arrow: Up-Down 2">
                <a:extLst>
                  <a:ext uri="{FF2B5EF4-FFF2-40B4-BE49-F238E27FC236}">
                    <a16:creationId xmlns:a16="http://schemas.microsoft.com/office/drawing/2014/main" id="{86822382-B1F7-489C-B477-EA2482AA9356}"/>
                  </a:ext>
                </a:extLst>
              </p:cNvPr>
              <p:cNvSpPr/>
              <p:nvPr/>
            </p:nvSpPr>
            <p:spPr>
              <a:xfrm>
                <a:off x="7516996" y="2659446"/>
                <a:ext cx="113511" cy="1805347"/>
              </a:xfrm>
              <a:prstGeom prst="up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2938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666861" y="791587"/>
            <a:ext cx="7810275" cy="314333"/>
          </a:xfrm>
        </p:spPr>
        <p:txBody>
          <a:bodyPr anchor="ctr">
            <a:noAutofit/>
          </a:bodyPr>
          <a:lstStyle/>
          <a:p>
            <a:pPr>
              <a:lnSpc>
                <a:spcPct val="90000"/>
              </a:lnSpc>
            </a:pPr>
            <a:r>
              <a:rPr lang="en-US" sz="1800" dirty="0">
                <a:latin typeface="Cambria" panose="02040503050406030204" pitchFamily="18" charset="0"/>
                <a:ea typeface="Cambria" panose="02040503050406030204" pitchFamily="18" charset="0"/>
              </a:rPr>
              <a:t>Multi-Otsu Thresholding with 5 Regions</a:t>
            </a:r>
          </a:p>
        </p:txBody>
      </p:sp>
      <p:grpSp>
        <p:nvGrpSpPr>
          <p:cNvPr id="17" name="Group 16">
            <a:extLst>
              <a:ext uri="{FF2B5EF4-FFF2-40B4-BE49-F238E27FC236}">
                <a16:creationId xmlns:a16="http://schemas.microsoft.com/office/drawing/2014/main" id="{7AF9A65E-9FEB-4FDF-B547-7646601D07D1}"/>
              </a:ext>
            </a:extLst>
          </p:cNvPr>
          <p:cNvGrpSpPr/>
          <p:nvPr/>
        </p:nvGrpSpPr>
        <p:grpSpPr>
          <a:xfrm>
            <a:off x="864860" y="1222756"/>
            <a:ext cx="7414276" cy="3803925"/>
            <a:chOff x="864860" y="1222756"/>
            <a:chExt cx="7414276" cy="3803925"/>
          </a:xfrm>
        </p:grpSpPr>
        <p:pic>
          <p:nvPicPr>
            <p:cNvPr id="20" name="Picture 19" descr="Chart, histogram&#10;&#10;Description automatically generated">
              <a:extLst>
                <a:ext uri="{FF2B5EF4-FFF2-40B4-BE49-F238E27FC236}">
                  <a16:creationId xmlns:a16="http://schemas.microsoft.com/office/drawing/2014/main" id="{B8C2894F-54AD-4E50-9CA0-E054168DB16F}"/>
                </a:ext>
              </a:extLst>
            </p:cNvPr>
            <p:cNvPicPr>
              <a:picLocks noChangeAspect="1"/>
            </p:cNvPicPr>
            <p:nvPr/>
          </p:nvPicPr>
          <p:blipFill>
            <a:blip r:embed="rId3"/>
            <a:stretch>
              <a:fillRect/>
            </a:stretch>
          </p:blipFill>
          <p:spPr>
            <a:xfrm>
              <a:off x="864860" y="1222756"/>
              <a:ext cx="7414276" cy="3803925"/>
            </a:xfrm>
            <a:prstGeom prst="rect">
              <a:avLst/>
            </a:prstGeom>
          </p:spPr>
        </p:pic>
        <p:sp>
          <p:nvSpPr>
            <p:cNvPr id="3" name="TextBox 2">
              <a:extLst>
                <a:ext uri="{FF2B5EF4-FFF2-40B4-BE49-F238E27FC236}">
                  <a16:creationId xmlns:a16="http://schemas.microsoft.com/office/drawing/2014/main" id="{0E4294E0-BCBC-470B-BF35-4664C71BCE71}"/>
                </a:ext>
              </a:extLst>
            </p:cNvPr>
            <p:cNvSpPr txBox="1"/>
            <p:nvPr/>
          </p:nvSpPr>
          <p:spPr>
            <a:xfrm>
              <a:off x="6016121" y="4145590"/>
              <a:ext cx="2093661" cy="646331"/>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Identify layers of film density to discriminate between background and foreground</a:t>
              </a:r>
            </a:p>
          </p:txBody>
        </p:sp>
        <p:pic>
          <p:nvPicPr>
            <p:cNvPr id="5" name="Picture 4">
              <a:extLst>
                <a:ext uri="{FF2B5EF4-FFF2-40B4-BE49-F238E27FC236}">
                  <a16:creationId xmlns:a16="http://schemas.microsoft.com/office/drawing/2014/main" id="{04636ACF-B007-4A81-8120-9215D2E073C2}"/>
                </a:ext>
              </a:extLst>
            </p:cNvPr>
            <p:cNvPicPr>
              <a:picLocks noChangeAspect="1"/>
            </p:cNvPicPr>
            <p:nvPr/>
          </p:nvPicPr>
          <p:blipFill>
            <a:blip r:embed="rId4"/>
            <a:stretch>
              <a:fillRect/>
            </a:stretch>
          </p:blipFill>
          <p:spPr>
            <a:xfrm>
              <a:off x="5029200" y="1396975"/>
              <a:ext cx="533400" cy="76225"/>
            </a:xfrm>
            <a:prstGeom prst="rect">
              <a:avLst/>
            </a:prstGeom>
            <a:ln>
              <a:solidFill>
                <a:schemeClr val="tx1"/>
              </a:solidFill>
            </a:ln>
          </p:spPr>
        </p:pic>
        <p:pic>
          <p:nvPicPr>
            <p:cNvPr id="7" name="Picture 6">
              <a:extLst>
                <a:ext uri="{FF2B5EF4-FFF2-40B4-BE49-F238E27FC236}">
                  <a16:creationId xmlns:a16="http://schemas.microsoft.com/office/drawing/2014/main" id="{442CAB88-2495-4B02-929A-524C033EBE6E}"/>
                </a:ext>
              </a:extLst>
            </p:cNvPr>
            <p:cNvPicPr>
              <a:picLocks noChangeAspect="1"/>
            </p:cNvPicPr>
            <p:nvPr/>
          </p:nvPicPr>
          <p:blipFill>
            <a:blip r:embed="rId5"/>
            <a:stretch>
              <a:fillRect/>
            </a:stretch>
          </p:blipFill>
          <p:spPr>
            <a:xfrm>
              <a:off x="4749800" y="1396975"/>
              <a:ext cx="203200" cy="76225"/>
            </a:xfrm>
            <a:prstGeom prst="rect">
              <a:avLst/>
            </a:prstGeom>
            <a:ln>
              <a:solidFill>
                <a:schemeClr val="tx1"/>
              </a:solidFill>
            </a:ln>
          </p:spPr>
        </p:pic>
        <p:pic>
          <p:nvPicPr>
            <p:cNvPr id="9" name="Picture 8">
              <a:extLst>
                <a:ext uri="{FF2B5EF4-FFF2-40B4-BE49-F238E27FC236}">
                  <a16:creationId xmlns:a16="http://schemas.microsoft.com/office/drawing/2014/main" id="{005467B2-AFF0-4C32-8B9B-51DA6B306677}"/>
                </a:ext>
              </a:extLst>
            </p:cNvPr>
            <p:cNvPicPr>
              <a:picLocks noChangeAspect="1"/>
            </p:cNvPicPr>
            <p:nvPr/>
          </p:nvPicPr>
          <p:blipFill>
            <a:blip r:embed="rId6"/>
            <a:stretch>
              <a:fillRect/>
            </a:stretch>
          </p:blipFill>
          <p:spPr>
            <a:xfrm>
              <a:off x="4425950" y="1396975"/>
              <a:ext cx="247650" cy="76225"/>
            </a:xfrm>
            <a:prstGeom prst="rect">
              <a:avLst/>
            </a:prstGeom>
            <a:ln>
              <a:solidFill>
                <a:schemeClr val="tx1"/>
              </a:solidFill>
            </a:ln>
          </p:spPr>
        </p:pic>
        <p:pic>
          <p:nvPicPr>
            <p:cNvPr id="13" name="Picture 12">
              <a:extLst>
                <a:ext uri="{FF2B5EF4-FFF2-40B4-BE49-F238E27FC236}">
                  <a16:creationId xmlns:a16="http://schemas.microsoft.com/office/drawing/2014/main" id="{AE7E994D-B203-4917-99B9-7523E0D85BF1}"/>
                </a:ext>
              </a:extLst>
            </p:cNvPr>
            <p:cNvPicPr>
              <a:picLocks noChangeAspect="1"/>
            </p:cNvPicPr>
            <p:nvPr/>
          </p:nvPicPr>
          <p:blipFill>
            <a:blip r:embed="rId7"/>
            <a:stretch>
              <a:fillRect/>
            </a:stretch>
          </p:blipFill>
          <p:spPr>
            <a:xfrm>
              <a:off x="3565525" y="1396975"/>
              <a:ext cx="91291" cy="76225"/>
            </a:xfrm>
            <a:prstGeom prst="rect">
              <a:avLst/>
            </a:prstGeom>
            <a:ln>
              <a:solidFill>
                <a:schemeClr val="tx1"/>
              </a:solidFill>
            </a:ln>
          </p:spPr>
        </p:pic>
        <p:pic>
          <p:nvPicPr>
            <p:cNvPr id="15" name="Picture 14">
              <a:extLst>
                <a:ext uri="{FF2B5EF4-FFF2-40B4-BE49-F238E27FC236}">
                  <a16:creationId xmlns:a16="http://schemas.microsoft.com/office/drawing/2014/main" id="{B2351957-472E-48CE-BA5F-50198083637B}"/>
                </a:ext>
              </a:extLst>
            </p:cNvPr>
            <p:cNvPicPr>
              <a:picLocks noChangeAspect="1"/>
            </p:cNvPicPr>
            <p:nvPr/>
          </p:nvPicPr>
          <p:blipFill>
            <a:blip r:embed="rId8"/>
            <a:stretch>
              <a:fillRect/>
            </a:stretch>
          </p:blipFill>
          <p:spPr>
            <a:xfrm>
              <a:off x="3733016" y="1396975"/>
              <a:ext cx="616734" cy="76225"/>
            </a:xfrm>
            <a:prstGeom prst="rect">
              <a:avLst/>
            </a:prstGeom>
            <a:ln>
              <a:solidFill>
                <a:schemeClr val="tx1"/>
              </a:solidFill>
            </a:ln>
          </p:spPr>
        </p:pic>
        <p:sp>
          <p:nvSpPr>
            <p:cNvPr id="16" name="TextBox 15">
              <a:extLst>
                <a:ext uri="{FF2B5EF4-FFF2-40B4-BE49-F238E27FC236}">
                  <a16:creationId xmlns:a16="http://schemas.microsoft.com/office/drawing/2014/main" id="{C3CF4247-2DB5-48BB-B3CC-559279725A3C}"/>
                </a:ext>
              </a:extLst>
            </p:cNvPr>
            <p:cNvSpPr txBox="1"/>
            <p:nvPr/>
          </p:nvSpPr>
          <p:spPr>
            <a:xfrm>
              <a:off x="3963400" y="1466912"/>
              <a:ext cx="149618" cy="246221"/>
            </a:xfrm>
            <a:prstGeom prst="rect">
              <a:avLst/>
            </a:prstGeom>
            <a:noFill/>
          </p:spPr>
          <p:txBody>
            <a:bodyPr wrap="square" rtlCol="0">
              <a:spAutoFit/>
            </a:bodyPr>
            <a:lstStyle/>
            <a:p>
              <a:pPr algn="ctr"/>
              <a:r>
                <a:rPr lang="en-US" sz="1000" dirty="0">
                  <a:latin typeface="Calibri" panose="020F0502020204030204" pitchFamily="34" charset="0"/>
                  <a:cs typeface="Calibri" panose="020F0502020204030204" pitchFamily="34" charset="0"/>
                </a:rPr>
                <a:t>2</a:t>
              </a:r>
            </a:p>
          </p:txBody>
        </p:sp>
        <p:sp>
          <p:nvSpPr>
            <p:cNvPr id="18" name="TextBox 17">
              <a:extLst>
                <a:ext uri="{FF2B5EF4-FFF2-40B4-BE49-F238E27FC236}">
                  <a16:creationId xmlns:a16="http://schemas.microsoft.com/office/drawing/2014/main" id="{CCC4715D-A245-4DED-B488-CDD9BEFF3AA3}"/>
                </a:ext>
              </a:extLst>
            </p:cNvPr>
            <p:cNvSpPr txBox="1"/>
            <p:nvPr/>
          </p:nvSpPr>
          <p:spPr>
            <a:xfrm>
              <a:off x="3544909" y="1466897"/>
              <a:ext cx="149618" cy="246221"/>
            </a:xfrm>
            <a:prstGeom prst="rect">
              <a:avLst/>
            </a:prstGeom>
            <a:noFill/>
          </p:spPr>
          <p:txBody>
            <a:bodyPr wrap="square" rtlCol="0">
              <a:spAutoFit/>
            </a:bodyPr>
            <a:lstStyle/>
            <a:p>
              <a:pPr algn="ctr"/>
              <a:r>
                <a:rPr lang="en-US" sz="1000" dirty="0">
                  <a:latin typeface="Calibri" panose="020F0502020204030204" pitchFamily="34" charset="0"/>
                  <a:cs typeface="Calibri" panose="020F0502020204030204" pitchFamily="34" charset="0"/>
                </a:rPr>
                <a:t>1</a:t>
              </a:r>
            </a:p>
          </p:txBody>
        </p:sp>
        <p:sp>
          <p:nvSpPr>
            <p:cNvPr id="19" name="TextBox 18">
              <a:extLst>
                <a:ext uri="{FF2B5EF4-FFF2-40B4-BE49-F238E27FC236}">
                  <a16:creationId xmlns:a16="http://schemas.microsoft.com/office/drawing/2014/main" id="{7DD4618D-E43D-4281-8D29-E6F1F88C1BC3}"/>
                </a:ext>
              </a:extLst>
            </p:cNvPr>
            <p:cNvSpPr txBox="1"/>
            <p:nvPr/>
          </p:nvSpPr>
          <p:spPr>
            <a:xfrm>
              <a:off x="4483100" y="1466899"/>
              <a:ext cx="149618" cy="246221"/>
            </a:xfrm>
            <a:prstGeom prst="rect">
              <a:avLst/>
            </a:prstGeom>
            <a:noFill/>
          </p:spPr>
          <p:txBody>
            <a:bodyPr wrap="square" rtlCol="0">
              <a:spAutoFit/>
            </a:bodyPr>
            <a:lstStyle/>
            <a:p>
              <a:pPr algn="ctr"/>
              <a:r>
                <a:rPr lang="en-US" sz="1000" dirty="0">
                  <a:latin typeface="Calibri" panose="020F0502020204030204" pitchFamily="34" charset="0"/>
                  <a:cs typeface="Calibri" panose="020F0502020204030204" pitchFamily="34" charset="0"/>
                </a:rPr>
                <a:t>3</a:t>
              </a:r>
            </a:p>
          </p:txBody>
        </p:sp>
        <p:sp>
          <p:nvSpPr>
            <p:cNvPr id="21" name="TextBox 20">
              <a:extLst>
                <a:ext uri="{FF2B5EF4-FFF2-40B4-BE49-F238E27FC236}">
                  <a16:creationId xmlns:a16="http://schemas.microsoft.com/office/drawing/2014/main" id="{5E25775C-21D3-44CB-AEB4-45F0708A186E}"/>
                </a:ext>
              </a:extLst>
            </p:cNvPr>
            <p:cNvSpPr txBox="1"/>
            <p:nvPr/>
          </p:nvSpPr>
          <p:spPr>
            <a:xfrm>
              <a:off x="4841482" y="1466896"/>
              <a:ext cx="149618" cy="246221"/>
            </a:xfrm>
            <a:prstGeom prst="rect">
              <a:avLst/>
            </a:prstGeom>
            <a:noFill/>
          </p:spPr>
          <p:txBody>
            <a:bodyPr wrap="square" rtlCol="0">
              <a:spAutoFit/>
            </a:bodyPr>
            <a:lstStyle/>
            <a:p>
              <a:pPr algn="ctr"/>
              <a:r>
                <a:rPr lang="en-US" sz="1000" dirty="0">
                  <a:latin typeface="Calibri" panose="020F0502020204030204" pitchFamily="34" charset="0"/>
                  <a:cs typeface="Calibri" panose="020F0502020204030204" pitchFamily="34" charset="0"/>
                </a:rPr>
                <a:t>4</a:t>
              </a:r>
            </a:p>
          </p:txBody>
        </p:sp>
        <p:sp>
          <p:nvSpPr>
            <p:cNvPr id="22" name="TextBox 21">
              <a:extLst>
                <a:ext uri="{FF2B5EF4-FFF2-40B4-BE49-F238E27FC236}">
                  <a16:creationId xmlns:a16="http://schemas.microsoft.com/office/drawing/2014/main" id="{47135796-B349-44D8-93DF-8873699DE916}"/>
                </a:ext>
              </a:extLst>
            </p:cNvPr>
            <p:cNvSpPr txBox="1"/>
            <p:nvPr/>
          </p:nvSpPr>
          <p:spPr>
            <a:xfrm>
              <a:off x="5221091" y="1466895"/>
              <a:ext cx="149618" cy="246221"/>
            </a:xfrm>
            <a:prstGeom prst="rect">
              <a:avLst/>
            </a:prstGeom>
            <a:noFill/>
          </p:spPr>
          <p:txBody>
            <a:bodyPr wrap="square" rtlCol="0">
              <a:spAutoFit/>
            </a:bodyPr>
            <a:lstStyle/>
            <a:p>
              <a:pPr algn="ctr"/>
              <a:r>
                <a:rPr lang="en-US" sz="1000" dirty="0">
                  <a:latin typeface="Calibri" panose="020F0502020204030204" pitchFamily="34" charset="0"/>
                  <a:cs typeface="Calibri" panose="020F0502020204030204" pitchFamily="34" charset="0"/>
                </a:rPr>
                <a:t>5</a:t>
              </a:r>
            </a:p>
          </p:txBody>
        </p:sp>
      </p:grpSp>
    </p:spTree>
    <p:extLst>
      <p:ext uri="{BB962C8B-B14F-4D97-AF65-F5344CB8AC3E}">
        <p14:creationId xmlns:p14="http://schemas.microsoft.com/office/powerpoint/2010/main" val="77820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F4E080-7CD0-41B0-9010-A92E7F9C338B}"/>
              </a:ext>
            </a:extLst>
          </p:cNvPr>
          <p:cNvSpPr/>
          <p:nvPr/>
        </p:nvSpPr>
        <p:spPr>
          <a:xfrm>
            <a:off x="6381881" y="1270349"/>
            <a:ext cx="2421584" cy="3591737"/>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E857BDE-D212-4E26-8DA6-C0D25275023D}"/>
              </a:ext>
            </a:extLst>
          </p:cNvPr>
          <p:cNvSpPr/>
          <p:nvPr/>
        </p:nvSpPr>
        <p:spPr>
          <a:xfrm>
            <a:off x="6644640" y="3238500"/>
            <a:ext cx="1752600" cy="228600"/>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DC412D0-55C3-4DF8-B45B-0D647CBBDC6F}"/>
              </a:ext>
            </a:extLst>
          </p:cNvPr>
          <p:cNvSpPr txBox="1"/>
          <p:nvPr/>
        </p:nvSpPr>
        <p:spPr>
          <a:xfrm>
            <a:off x="6300176" y="1423170"/>
            <a:ext cx="2550529" cy="3293209"/>
          </a:xfrm>
          <a:prstGeom prst="rect">
            <a:avLst/>
          </a:prstGeom>
          <a:noFill/>
        </p:spPr>
        <p:txBody>
          <a:bodyPr wrap="square" rtlCol="0">
            <a:spAutoFit/>
          </a:bodyPr>
          <a:lstStyle/>
          <a:p>
            <a:pPr algn="ctr">
              <a:lnSpc>
                <a:spcPct val="150000"/>
              </a:lnSpc>
            </a:pPr>
            <a:r>
              <a:rPr lang="en-US" sz="1400" dirty="0">
                <a:latin typeface="Cambria" panose="02040503050406030204" pitchFamily="18" charset="0"/>
                <a:ea typeface="Cambria" panose="02040503050406030204" pitchFamily="18" charset="0"/>
              </a:rPr>
              <a:t>Partitioning Adds Accuracy</a:t>
            </a:r>
          </a:p>
          <a:p>
            <a:pPr algn="ctr">
              <a:lnSpc>
                <a:spcPct val="150000"/>
              </a:lnSpc>
            </a:pPr>
            <a:r>
              <a:rPr lang="en-US" sz="1400" dirty="0">
                <a:latin typeface="Cambria" panose="02040503050406030204" pitchFamily="18" charset="0"/>
                <a:ea typeface="Cambria" panose="02040503050406030204" pitchFamily="18" charset="0"/>
              </a:rPr>
              <a:t>~ But ~</a:t>
            </a:r>
          </a:p>
          <a:p>
            <a:pPr algn="ctr"/>
            <a:r>
              <a:rPr lang="en-US" sz="1400" dirty="0">
                <a:latin typeface="Cambria" panose="02040503050406030204" pitchFamily="18" charset="0"/>
                <a:ea typeface="Cambria" panose="02040503050406030204" pitchFamily="18" charset="0"/>
              </a:rPr>
              <a:t>Multi-Otsu Thresholding is Computationally Costly</a:t>
            </a:r>
          </a:p>
          <a:p>
            <a:endParaRPr lang="en-US" sz="1400" dirty="0">
              <a:solidFill>
                <a:srgbClr val="782F3E"/>
              </a:solidFill>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  </a:t>
            </a:r>
          </a:p>
          <a:p>
            <a:endParaRPr lang="en-US" sz="1400" dirty="0">
              <a:latin typeface="Cambria" panose="02040503050406030204" pitchFamily="18" charset="0"/>
              <a:ea typeface="Cambria" panose="02040503050406030204" pitchFamily="18" charset="0"/>
            </a:endParaRPr>
          </a:p>
          <a:p>
            <a:pPr algn="ctr">
              <a:lnSpc>
                <a:spcPct val="150000"/>
              </a:lnSpc>
            </a:pPr>
            <a:r>
              <a:rPr lang="en-US" sz="1400" dirty="0">
                <a:latin typeface="Cambria" panose="02040503050406030204" pitchFamily="18" charset="0"/>
                <a:ea typeface="Cambria" panose="02040503050406030204" pitchFamily="18" charset="0"/>
              </a:rPr>
              <a:t>Processing Speeds</a:t>
            </a:r>
          </a:p>
          <a:p>
            <a:pPr>
              <a:lnSpc>
                <a:spcPct val="150000"/>
              </a:lnSpc>
            </a:pPr>
            <a:r>
              <a:rPr lang="en-US" sz="1400" dirty="0">
                <a:latin typeface="Cambria" panose="02040503050406030204" pitchFamily="18" charset="0"/>
                <a:ea typeface="Cambria" panose="02040503050406030204" pitchFamily="18" charset="0"/>
              </a:rPr>
              <a:t>        </a:t>
            </a:r>
            <a:r>
              <a:rPr lang="en-US" sz="1200" b="1" dirty="0">
                <a:latin typeface="Cambria" panose="02040503050406030204" pitchFamily="18" charset="0"/>
                <a:ea typeface="Cambria" panose="02040503050406030204" pitchFamily="18" charset="0"/>
              </a:rPr>
              <a:t>Classes :  Time</a:t>
            </a:r>
            <a:r>
              <a:rPr lang="en-US" sz="1200" dirty="0">
                <a:latin typeface="Cambria" panose="02040503050406030204" pitchFamily="18" charset="0"/>
                <a:ea typeface="Cambria" panose="02040503050406030204" pitchFamily="18" charset="0"/>
              </a:rPr>
              <a:t>          </a:t>
            </a:r>
          </a:p>
          <a:p>
            <a:pPr>
              <a:lnSpc>
                <a:spcPct val="150000"/>
              </a:lnSpc>
            </a:pPr>
            <a:r>
              <a:rPr lang="en-US" sz="1200" dirty="0">
                <a:latin typeface="Cambria" panose="02040503050406030204" pitchFamily="18" charset="0"/>
                <a:ea typeface="Cambria" panose="02040503050406030204" pitchFamily="18" charset="0"/>
              </a:rPr>
              <a:t>	      4	  :   5 sec.</a:t>
            </a:r>
          </a:p>
          <a:p>
            <a:r>
              <a:rPr lang="en-US" sz="1200" dirty="0">
                <a:latin typeface="Cambria" panose="02040503050406030204" pitchFamily="18" charset="0"/>
                <a:ea typeface="Cambria" panose="02040503050406030204" pitchFamily="18" charset="0"/>
              </a:rPr>
              <a:t>     	      5	  :   10 - 15 sec.</a:t>
            </a:r>
          </a:p>
          <a:p>
            <a:r>
              <a:rPr lang="en-US" sz="1200" dirty="0">
                <a:latin typeface="Cambria" panose="02040503050406030204" pitchFamily="18" charset="0"/>
                <a:ea typeface="Cambria" panose="02040503050406030204" pitchFamily="18" charset="0"/>
              </a:rPr>
              <a:t>     	      6 	  :   10 - 15 min.</a:t>
            </a:r>
          </a:p>
          <a:p>
            <a:r>
              <a:rPr lang="en-US" sz="1200" dirty="0">
                <a:latin typeface="Cambria" panose="02040503050406030204" pitchFamily="18" charset="0"/>
                <a:ea typeface="Cambria" panose="02040503050406030204" pitchFamily="18" charset="0"/>
              </a:rPr>
              <a:t>     	      7	  :   2.5 - 3 hours  </a:t>
            </a:r>
          </a:p>
        </p:txBody>
      </p:sp>
      <p:sp>
        <p:nvSpPr>
          <p:cNvPr id="2" name="Title 1">
            <a:extLst>
              <a:ext uri="{FF2B5EF4-FFF2-40B4-BE49-F238E27FC236}">
                <a16:creationId xmlns:a16="http://schemas.microsoft.com/office/drawing/2014/main" id="{40920938-2886-0D44-B3E0-CEF15BB0C591}"/>
              </a:ext>
            </a:extLst>
          </p:cNvPr>
          <p:cNvSpPr>
            <a:spLocks noGrp="1"/>
          </p:cNvSpPr>
          <p:nvPr>
            <p:ph type="title"/>
          </p:nvPr>
        </p:nvSpPr>
        <p:spPr>
          <a:xfrm>
            <a:off x="293294" y="555487"/>
            <a:ext cx="8557412" cy="734515"/>
          </a:xfrm>
        </p:spPr>
        <p:txBody>
          <a:bodyPr anchor="ctr">
            <a:noAutofit/>
          </a:bodyPr>
          <a:lstStyle/>
          <a:p>
            <a:pPr>
              <a:lnSpc>
                <a:spcPct val="90000"/>
              </a:lnSpc>
            </a:pPr>
            <a:r>
              <a:rPr lang="en-US" sz="1800" dirty="0">
                <a:latin typeface="Cambria" panose="02040503050406030204" pitchFamily="18" charset="0"/>
                <a:ea typeface="Cambria" panose="02040503050406030204" pitchFamily="18" charset="0"/>
              </a:rPr>
              <a:t>Multi-Otsu Thresholding Comparisons</a:t>
            </a:r>
          </a:p>
        </p:txBody>
      </p:sp>
      <p:grpSp>
        <p:nvGrpSpPr>
          <p:cNvPr id="19" name="Group 18">
            <a:extLst>
              <a:ext uri="{FF2B5EF4-FFF2-40B4-BE49-F238E27FC236}">
                <a16:creationId xmlns:a16="http://schemas.microsoft.com/office/drawing/2014/main" id="{16B3FFA4-944C-4D24-94CB-9E59D38B630A}"/>
              </a:ext>
            </a:extLst>
          </p:cNvPr>
          <p:cNvGrpSpPr/>
          <p:nvPr/>
        </p:nvGrpSpPr>
        <p:grpSpPr>
          <a:xfrm>
            <a:off x="245942" y="1180218"/>
            <a:ext cx="5872918" cy="3869739"/>
            <a:chOff x="245942" y="1087938"/>
            <a:chExt cx="5964264" cy="3962020"/>
          </a:xfrm>
        </p:grpSpPr>
        <p:pic>
          <p:nvPicPr>
            <p:cNvPr id="7" name="Picture 6">
              <a:extLst>
                <a:ext uri="{FF2B5EF4-FFF2-40B4-BE49-F238E27FC236}">
                  <a16:creationId xmlns:a16="http://schemas.microsoft.com/office/drawing/2014/main" id="{4FA5D620-1D9E-4010-9984-074CBC84DB0A}"/>
                </a:ext>
              </a:extLst>
            </p:cNvPr>
            <p:cNvPicPr>
              <a:picLocks noChangeAspect="1"/>
            </p:cNvPicPr>
            <p:nvPr/>
          </p:nvPicPr>
          <p:blipFill>
            <a:blip r:embed="rId3"/>
            <a:stretch>
              <a:fillRect/>
            </a:stretch>
          </p:blipFill>
          <p:spPr>
            <a:xfrm>
              <a:off x="293294" y="1107122"/>
              <a:ext cx="3356208" cy="3942836"/>
            </a:xfrm>
            <a:prstGeom prst="rect">
              <a:avLst/>
            </a:prstGeom>
          </p:spPr>
        </p:pic>
        <p:pic>
          <p:nvPicPr>
            <p:cNvPr id="9" name="Picture 8">
              <a:extLst>
                <a:ext uri="{FF2B5EF4-FFF2-40B4-BE49-F238E27FC236}">
                  <a16:creationId xmlns:a16="http://schemas.microsoft.com/office/drawing/2014/main" id="{1A8BDC64-B2AC-4328-9D1B-BAD0E6D0028E}"/>
                </a:ext>
              </a:extLst>
            </p:cNvPr>
            <p:cNvPicPr>
              <a:picLocks noChangeAspect="1"/>
            </p:cNvPicPr>
            <p:nvPr/>
          </p:nvPicPr>
          <p:blipFill>
            <a:blip r:embed="rId4"/>
            <a:stretch>
              <a:fillRect/>
            </a:stretch>
          </p:blipFill>
          <p:spPr>
            <a:xfrm>
              <a:off x="3843841" y="1180218"/>
              <a:ext cx="1044166" cy="3840480"/>
            </a:xfrm>
            <a:prstGeom prst="rect">
              <a:avLst/>
            </a:prstGeom>
          </p:spPr>
        </p:pic>
        <p:pic>
          <p:nvPicPr>
            <p:cNvPr id="11" name="Picture 10">
              <a:extLst>
                <a:ext uri="{FF2B5EF4-FFF2-40B4-BE49-F238E27FC236}">
                  <a16:creationId xmlns:a16="http://schemas.microsoft.com/office/drawing/2014/main" id="{1BE230C7-C607-4A4E-9618-214174F27463}"/>
                </a:ext>
              </a:extLst>
            </p:cNvPr>
            <p:cNvPicPr>
              <a:picLocks noChangeAspect="1"/>
            </p:cNvPicPr>
            <p:nvPr/>
          </p:nvPicPr>
          <p:blipFill>
            <a:blip r:embed="rId5"/>
            <a:stretch>
              <a:fillRect/>
            </a:stretch>
          </p:blipFill>
          <p:spPr>
            <a:xfrm>
              <a:off x="5020165" y="1180219"/>
              <a:ext cx="1181043" cy="3840480"/>
            </a:xfrm>
            <a:prstGeom prst="rect">
              <a:avLst/>
            </a:prstGeom>
          </p:spPr>
        </p:pic>
        <p:sp>
          <p:nvSpPr>
            <p:cNvPr id="16" name="Rectangle 15">
              <a:extLst>
                <a:ext uri="{FF2B5EF4-FFF2-40B4-BE49-F238E27FC236}">
                  <a16:creationId xmlns:a16="http://schemas.microsoft.com/office/drawing/2014/main" id="{9D9D631A-2482-49EA-98CB-EF58B49D6454}"/>
                </a:ext>
              </a:extLst>
            </p:cNvPr>
            <p:cNvSpPr/>
            <p:nvPr/>
          </p:nvSpPr>
          <p:spPr>
            <a:xfrm>
              <a:off x="1658532" y="2450552"/>
              <a:ext cx="674765"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2B8F23-500E-476E-A877-E0C62DDF83A7}"/>
                </a:ext>
              </a:extLst>
            </p:cNvPr>
            <p:cNvSpPr/>
            <p:nvPr/>
          </p:nvSpPr>
          <p:spPr>
            <a:xfrm>
              <a:off x="245942" y="1087938"/>
              <a:ext cx="5964264" cy="1371217"/>
            </a:xfrm>
            <a:prstGeom prst="rect">
              <a:avLst/>
            </a:prstGeom>
            <a:noFill/>
            <a:ln w="28575">
              <a:solidFill>
                <a:srgbClr val="782F3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FA1D60-750E-45C1-A085-D3DA8FDEEEFD}"/>
                </a:ext>
              </a:extLst>
            </p:cNvPr>
            <p:cNvSpPr/>
            <p:nvPr/>
          </p:nvSpPr>
          <p:spPr>
            <a:xfrm>
              <a:off x="1634015" y="3735015"/>
              <a:ext cx="674765"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85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old_HighDef">
  <a:themeElements>
    <a:clrScheme name="Custom 1">
      <a:dk1>
        <a:sysClr val="windowText" lastClr="000000"/>
      </a:dk1>
      <a:lt1>
        <a:sysClr val="window" lastClr="FFFFFF"/>
      </a:lt1>
      <a:dk2>
        <a:srgbClr val="99263E"/>
      </a:dk2>
      <a:lt2>
        <a:srgbClr val="EEECE1"/>
      </a:lt2>
      <a:accent1>
        <a:srgbClr val="D0B884"/>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Gold_HighDef</Template>
  <TotalTime>12365</TotalTime>
  <Words>2959</Words>
  <Application>Microsoft Office PowerPoint</Application>
  <PresentationFormat>On-screen Show (16:9)</PresentationFormat>
  <Paragraphs>316</Paragraphs>
  <Slides>22</Slides>
  <Notes>20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vt:lpstr>
      <vt:lpstr>Times New Roman</vt:lpstr>
      <vt:lpstr>Wingdings</vt:lpstr>
      <vt:lpstr>Gold_HighDef</vt:lpstr>
      <vt:lpstr>Efficiently Automating Self-Assembled Quantum-Dot Nanofilm Image Segmentation</vt:lpstr>
      <vt:lpstr>Quantum Dot Nanotechnology</vt:lpstr>
      <vt:lpstr>PowerPoint Presentation</vt:lpstr>
      <vt:lpstr>The Challenge</vt:lpstr>
      <vt:lpstr>Methods</vt:lpstr>
      <vt:lpstr>Hough Circle Transform</vt:lpstr>
      <vt:lpstr>Traditional Segmentation Methods Fail</vt:lpstr>
      <vt:lpstr>Multi-Otsu Thresholding with 5 Regions</vt:lpstr>
      <vt:lpstr>Multi-Otsu Thresholding Comparisons</vt:lpstr>
      <vt:lpstr>Initial Comparison</vt:lpstr>
      <vt:lpstr>K-Means Color Quantization</vt:lpstr>
      <vt:lpstr>Background Subtraction with K-Nearest Neighbors</vt:lpstr>
      <vt:lpstr>Conclusions</vt:lpstr>
      <vt:lpstr>    Dr. Karen Works, PhD.      Dr. Martin McPhail, PhD.      Computer Science                        Chemistry     Florida State University  West Georgia University     Project Advisor    Quantum Dot Research </vt:lpstr>
      <vt:lpstr>References</vt:lpstr>
      <vt:lpstr>And You Thought it was the End…  Extra slides for questions of details under the hood</vt:lpstr>
      <vt:lpstr>Feature Extraction with Hough Circle Transform and Hough Gradient</vt:lpstr>
      <vt:lpstr>Multi-Otsu Thresholding with Histograms</vt:lpstr>
      <vt:lpstr>Manual Adjustment of Multi-Thresholding Technique</vt:lpstr>
      <vt:lpstr>Multi-Otsu Thresholding     K-Means Color Quantization</vt:lpstr>
      <vt:lpstr>Color Quantization with k-means</vt:lpstr>
      <vt:lpstr>Color Quantization with k-means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Tyler Towne</dc:creator>
  <cp:lastModifiedBy>Wendy Slattery</cp:lastModifiedBy>
  <cp:revision>177</cp:revision>
  <dcterms:created xsi:type="dcterms:W3CDTF">2021-03-05T14:03:36Z</dcterms:created>
  <dcterms:modified xsi:type="dcterms:W3CDTF">2021-06-28T18:27:15Z</dcterms:modified>
</cp:coreProperties>
</file>